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273" r:id="rId2"/>
    <p:sldId id="319" r:id="rId3"/>
    <p:sldId id="330" r:id="rId4"/>
    <p:sldId id="307" r:id="rId5"/>
    <p:sldId id="311" r:id="rId6"/>
    <p:sldId id="346" r:id="rId7"/>
    <p:sldId id="351" r:id="rId8"/>
    <p:sldId id="337" r:id="rId9"/>
    <p:sldId id="349" r:id="rId10"/>
    <p:sldId id="342" r:id="rId11"/>
    <p:sldId id="343" r:id="rId12"/>
    <p:sldId id="340" r:id="rId13"/>
    <p:sldId id="335" r:id="rId14"/>
    <p:sldId id="325" r:id="rId15"/>
    <p:sldId id="336" r:id="rId16"/>
    <p:sldId id="352" r:id="rId17"/>
    <p:sldId id="347" r:id="rId18"/>
    <p:sldId id="313" r:id="rId19"/>
    <p:sldId id="333" r:id="rId20"/>
    <p:sldId id="344" r:id="rId21"/>
    <p:sldId id="322" r:id="rId22"/>
    <p:sldId id="341" r:id="rId23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97A"/>
    <a:srgbClr val="0066CC"/>
    <a:srgbClr val="002774"/>
    <a:srgbClr val="003399"/>
    <a:srgbClr val="3366FF"/>
    <a:srgbClr val="FFFF00"/>
    <a:srgbClr val="FF0000"/>
    <a:srgbClr val="FFFF99"/>
    <a:srgbClr val="99FF33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94737" autoAdjust="0"/>
  </p:normalViewPr>
  <p:slideViewPr>
    <p:cSldViewPr snapToGrid="0">
      <p:cViewPr>
        <p:scale>
          <a:sx n="100" d="100"/>
          <a:sy n="100" d="100"/>
        </p:scale>
        <p:origin x="2166" y="288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52"/>
    </p:cViewPr>
  </p:sorterViewPr>
  <p:notesViewPr>
    <p:cSldViewPr snapToGrid="0">
      <p:cViewPr varScale="1">
        <p:scale>
          <a:sx n="61" d="100"/>
          <a:sy n="61" d="100"/>
        </p:scale>
        <p:origin x="16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0" tIns="46195" rIns="92390" bIns="46195" numCol="1" anchor="t" anchorCtr="0" compatLnSpc="1">
            <a:prstTxWarp prst="textNoShape">
              <a:avLst/>
            </a:prstTxWarp>
          </a:bodyPr>
          <a:lstStyle>
            <a:lvl1pPr defTabSz="924930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0" tIns="46195" rIns="92390" bIns="46195" numCol="1" anchor="t" anchorCtr="0" compatLnSpc="1">
            <a:prstTxWarp prst="textNoShape">
              <a:avLst/>
            </a:prstTxWarp>
          </a:bodyPr>
          <a:lstStyle>
            <a:lvl1pPr algn="r" defTabSz="924930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271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0" tIns="46195" rIns="92390" bIns="46195" numCol="1" anchor="b" anchorCtr="0" compatLnSpc="1">
            <a:prstTxWarp prst="textNoShape">
              <a:avLst/>
            </a:prstTxWarp>
          </a:bodyPr>
          <a:lstStyle>
            <a:lvl1pPr defTabSz="924930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774271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0" tIns="46195" rIns="92390" bIns="46195" numCol="1" anchor="b" anchorCtr="0" compatLnSpc="1">
            <a:prstTxWarp prst="textNoShape">
              <a:avLst/>
            </a:prstTxWarp>
          </a:bodyPr>
          <a:lstStyle>
            <a:lvl1pPr algn="r" defTabSz="924930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fld id="{D85EE394-98BB-43E3-91AF-E033BA3D478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0" tIns="46195" rIns="92390" bIns="46195" numCol="1" anchor="t" anchorCtr="0" compatLnSpc="1">
            <a:prstTxWarp prst="textNoShape">
              <a:avLst/>
            </a:prstTxWarp>
          </a:bodyPr>
          <a:lstStyle>
            <a:lvl1pPr defTabSz="924930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0" tIns="46195" rIns="92390" bIns="46195" numCol="1" anchor="t" anchorCtr="0" compatLnSpc="1">
            <a:prstTxWarp prst="textNoShape">
              <a:avLst/>
            </a:prstTxWarp>
          </a:bodyPr>
          <a:lstStyle>
            <a:lvl1pPr algn="r" defTabSz="924930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2150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387136"/>
            <a:ext cx="514096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0" tIns="46195" rIns="92390" bIns="461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0" tIns="46195" rIns="92390" bIns="46195" numCol="1" anchor="b" anchorCtr="0" compatLnSpc="1">
            <a:prstTxWarp prst="textNoShape">
              <a:avLst/>
            </a:prstTxWarp>
          </a:bodyPr>
          <a:lstStyle>
            <a:lvl1pPr defTabSz="924930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774271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0" tIns="46195" rIns="92390" bIns="46195" numCol="1" anchor="b" anchorCtr="0" compatLnSpc="1">
            <a:prstTxWarp prst="textNoShape">
              <a:avLst/>
            </a:prstTxWarp>
          </a:bodyPr>
          <a:lstStyle>
            <a:lvl1pPr algn="r" defTabSz="924930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fld id="{EB7C7275-79A9-48C8-A040-D5EC36429D5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42659-8BBD-48D0-A3B2-B7E5B4BD3229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1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C7275-79A9-48C8-A040-D5EC36429D53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0911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C7275-79A9-48C8-A040-D5EC36429D53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7585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C7275-79A9-48C8-A040-D5EC36429D53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229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2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069" y="269875"/>
            <a:ext cx="5515800" cy="2713926"/>
          </a:xfrm>
        </p:spPr>
        <p:txBody>
          <a:bodyPr anchor="t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 smtClean="0"/>
              <a:t>Briefing for Tennessee Airports Association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36069" y="4515676"/>
            <a:ext cx="5555106" cy="132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Presented to</a:t>
            </a:r>
            <a:r>
              <a:rPr lang="en-US" altLang="en-US" sz="1600" dirty="0" smtClean="0">
                <a:solidFill>
                  <a:schemeClr val="bg1"/>
                </a:solidFill>
              </a:rPr>
              <a:t>: Tennessee Airports Conference</a:t>
            </a:r>
            <a:endParaRPr lang="en-US" altLang="en-US" sz="16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en-US" sz="1600" dirty="0" smtClean="0">
                <a:solidFill>
                  <a:schemeClr val="bg1"/>
                </a:solidFill>
              </a:rPr>
              <a:t>By: Michael C. O’Harra, Regional Administrator,</a:t>
            </a:r>
            <a:r>
              <a:rPr lang="en-US" altLang="en-US" sz="1600" baseline="0" dirty="0" smtClean="0">
                <a:solidFill>
                  <a:schemeClr val="bg1"/>
                </a:solidFill>
              </a:rPr>
              <a:t> </a:t>
            </a:r>
            <a:br>
              <a:rPr lang="en-US" altLang="en-US" sz="1600" baseline="0" dirty="0" smtClean="0">
                <a:solidFill>
                  <a:schemeClr val="bg1"/>
                </a:solidFill>
              </a:rPr>
            </a:br>
            <a:r>
              <a:rPr lang="en-US" altLang="en-US" sz="1600" baseline="0" dirty="0" smtClean="0">
                <a:solidFill>
                  <a:schemeClr val="bg1"/>
                </a:solidFill>
              </a:rPr>
              <a:t>Southern Region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Date</a:t>
            </a:r>
            <a:r>
              <a:rPr lang="en-US" altLang="en-US" sz="1600" dirty="0" smtClean="0">
                <a:solidFill>
                  <a:schemeClr val="bg1"/>
                </a:solidFill>
              </a:rPr>
              <a:t>: April 19, 2018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3543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52716-E952-4512-9E63-B52C2A842A1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0741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42E96-A5B2-4117-ACA9-76DF0331372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165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91581-BE05-4BDB-BA15-F1532507C19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92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DE6DD-DC87-4191-8BCD-BA6858AB7A5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247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603B6-880D-4F27-872E-4815A7AF5E3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012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117CA-A446-41B0-96AC-4907022E44B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5051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D6486-21E0-46D4-AA9B-5900C5DFF60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1051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D1D9E-96CD-4BF6-BF95-D9D98790543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940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E1F75-A6F8-41AD-BA70-FF8B7AA4044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781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46375-7738-4951-8520-9CA2B6F6507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87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Select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anose="02020603050405020304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anose="02020603050405020304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fld id="{B7262CB6-1F80-41FD-8205-06E635719FF4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fld id="{934E5EB3-CC42-400E-9E08-822B47ADD5F1}" type="slidenum">
              <a:rPr lang="en-US" altLang="en-US" sz="1200" b="1">
                <a:solidFill>
                  <a:schemeClr val="bg1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‹#›</a:t>
            </a:fld>
            <a:endParaRPr lang="en-US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5634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50" name="Text Box 30"/>
          <p:cNvSpPr txBox="1">
            <a:spLocks noChangeArrowheads="1"/>
          </p:cNvSpPr>
          <p:nvPr userDrawn="1"/>
        </p:nvSpPr>
        <p:spPr bwMode="auto">
          <a:xfrm>
            <a:off x="339725" y="6356350"/>
            <a:ext cx="3740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en-US" sz="1200" dirty="0" smtClean="0">
                <a:solidFill>
                  <a:srgbClr val="C0C0C0"/>
                </a:solidFill>
              </a:rPr>
              <a:t>TN Briefing </a:t>
            </a:r>
            <a:br>
              <a:rPr lang="en-US" altLang="en-US" sz="1200" dirty="0" smtClean="0">
                <a:solidFill>
                  <a:srgbClr val="C0C0C0"/>
                </a:solidFill>
              </a:rPr>
            </a:br>
            <a:r>
              <a:rPr lang="en-US" altLang="en-US" sz="1200" dirty="0" smtClean="0">
                <a:solidFill>
                  <a:srgbClr val="C0C0C0"/>
                </a:solidFill>
              </a:rPr>
              <a:t>April 19, 2018</a:t>
            </a:r>
            <a:endParaRPr lang="en-US" altLang="en-US" sz="1200" dirty="0">
              <a:solidFill>
                <a:srgbClr val="C0C0C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a.gov/uas/request_waiver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87549" y="312737"/>
            <a:ext cx="5418305" cy="2683382"/>
          </a:xfrm>
        </p:spPr>
        <p:txBody>
          <a:bodyPr/>
          <a:lstStyle/>
          <a:p>
            <a:pPr algn="ctr"/>
            <a:r>
              <a:rPr lang="en-US" altLang="en-US" dirty="0" smtClean="0"/>
              <a:t>Briefing for Tennessee Airports Association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909" cy="608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00B0EE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By January 1, 2020, you must be equipped with ADS-B Out to fly in most controlled airspace.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6526"/>
            <a:ext cx="9106301" cy="2347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" y="4764162"/>
            <a:ext cx="9144793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671209"/>
          </a:xfrm>
          <a:solidFill>
            <a:srgbClr val="00297A"/>
          </a:solidFill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UAS Integration Pilot Program (IPP)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289" y="818935"/>
            <a:ext cx="83204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b="1" dirty="0" smtClean="0"/>
              <a:t>IPP is an opportunity for:</a:t>
            </a:r>
          </a:p>
          <a:p>
            <a:pPr marL="519113" indent="-285750">
              <a:buFont typeface="Wingdings" panose="05000000000000000000" pitchFamily="2" charset="2"/>
              <a:buChar char="Ø"/>
            </a:pPr>
            <a:r>
              <a:rPr lang="en-US" dirty="0" smtClean="0"/>
              <a:t>State</a:t>
            </a:r>
            <a:r>
              <a:rPr lang="en-US" dirty="0"/>
              <a:t>, local, and tribal governments to partner with private sector entities, such as UAS operators or manufacturers, to accelerate safe UAS </a:t>
            </a:r>
            <a:r>
              <a:rPr lang="en-US" dirty="0" smtClean="0"/>
              <a:t>integration</a:t>
            </a:r>
          </a:p>
          <a:p>
            <a:pPr marL="285750" indent="-285750"/>
            <a:r>
              <a:rPr lang="en-US" b="1" dirty="0" smtClean="0"/>
              <a:t>Expected outcomes: </a:t>
            </a:r>
          </a:p>
          <a:p>
            <a:pPr marL="342900" indent="-52388">
              <a:buFont typeface="Wingdings" panose="05000000000000000000" pitchFamily="2" charset="2"/>
              <a:buChar char="Ø"/>
            </a:pPr>
            <a:r>
              <a:rPr lang="en-US" dirty="0" smtClean="0"/>
              <a:t> New and expanded commercial UAS operations</a:t>
            </a:r>
          </a:p>
          <a:p>
            <a:pPr marL="457200" indent="-166688">
              <a:buFont typeface="Wingdings" panose="05000000000000000000" pitchFamily="2" charset="2"/>
              <a:buChar char="Ø"/>
            </a:pPr>
            <a:r>
              <a:rPr lang="en-US" dirty="0" smtClean="0"/>
              <a:t> Meaningful dialogue on the balance between local, </a:t>
            </a:r>
            <a:br>
              <a:rPr lang="en-US" dirty="0" smtClean="0"/>
            </a:br>
            <a:r>
              <a:rPr lang="en-US" dirty="0" smtClean="0"/>
              <a:t>  state and national interests related to UAS integration</a:t>
            </a:r>
          </a:p>
          <a:p>
            <a:pPr marL="457200" indent="-166688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ctionable information to the DOT on expanded and </a:t>
            </a:r>
            <a:br>
              <a:rPr lang="en-US" dirty="0" smtClean="0"/>
            </a:br>
            <a:r>
              <a:rPr lang="en-US" dirty="0" smtClean="0"/>
              <a:t>  universal integration of UAS into the NAS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782649"/>
            <a:ext cx="1711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Source: FAA Website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682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73822"/>
          </a:xfrm>
          <a:solidFill>
            <a:srgbClr val="00297A"/>
          </a:solidFill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Emergency UAS Certificates of Authorization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057" y="819889"/>
            <a:ext cx="85101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333333"/>
                </a:solidFill>
                <a:latin typeface="FreeSans"/>
              </a:rPr>
              <a:t>“Essentially, every drone that flew meant that a traditional aircraft was not putting an additional strain on an already fragile system. I don’t think it’s an exaggeration to say that the hurricane response will be looked back upon as a landmark in the evolution of drone usage in this country,” Michael Huerta, </a:t>
            </a:r>
            <a:r>
              <a:rPr lang="en-US" dirty="0" smtClean="0">
                <a:solidFill>
                  <a:srgbClr val="333333"/>
                </a:solidFill>
                <a:latin typeface="FreeSans"/>
              </a:rPr>
              <a:t>former FAA </a:t>
            </a:r>
            <a:r>
              <a:rPr lang="en-US" dirty="0">
                <a:solidFill>
                  <a:srgbClr val="333333"/>
                </a:solidFill>
                <a:latin typeface="FreeSans"/>
              </a:rPr>
              <a:t>Administrator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8171" y="3255916"/>
            <a:ext cx="39500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000" b="1" dirty="0">
                <a:solidFill>
                  <a:srgbClr val="0066CC"/>
                </a:solidFill>
              </a:rPr>
              <a:t>Hurricane </a:t>
            </a:r>
            <a:r>
              <a:rPr lang="en-US" sz="2000" b="1" dirty="0" smtClean="0">
                <a:solidFill>
                  <a:srgbClr val="0066CC"/>
                </a:solidFill>
              </a:rPr>
              <a:t>Harvey—142 COAs </a:t>
            </a:r>
            <a:endParaRPr lang="en-US" sz="2000" b="1" dirty="0">
              <a:solidFill>
                <a:srgbClr val="0066CC"/>
              </a:solidFill>
            </a:endParaRPr>
          </a:p>
          <a:p>
            <a:pPr>
              <a:buFontTx/>
              <a:buNone/>
            </a:pPr>
            <a:r>
              <a:rPr lang="en-US" sz="2000" b="1" dirty="0">
                <a:solidFill>
                  <a:srgbClr val="0066CC"/>
                </a:solidFill>
              </a:rPr>
              <a:t>Hurricane </a:t>
            </a:r>
            <a:r>
              <a:rPr lang="en-US" sz="2000" b="1" dirty="0" smtClean="0">
                <a:solidFill>
                  <a:srgbClr val="0066CC"/>
                </a:solidFill>
              </a:rPr>
              <a:t>Irma—198 COAs</a:t>
            </a:r>
          </a:p>
          <a:p>
            <a:pPr>
              <a:buFontTx/>
              <a:buNone/>
            </a:pPr>
            <a:r>
              <a:rPr lang="en-US" sz="2000" b="1" dirty="0" smtClean="0">
                <a:solidFill>
                  <a:srgbClr val="0066CC"/>
                </a:solidFill>
              </a:rPr>
              <a:t>Hurricane Maria – 10 COAs</a:t>
            </a:r>
          </a:p>
          <a:p>
            <a:pPr>
              <a:buFontTx/>
              <a:buNone/>
            </a:pPr>
            <a:r>
              <a:rPr lang="en-US" sz="2000" b="1" dirty="0" smtClean="0">
                <a:solidFill>
                  <a:srgbClr val="0066CC"/>
                </a:solidFill>
              </a:rPr>
              <a:t>Hurricane Nate – 5 COAs</a:t>
            </a:r>
            <a:endParaRPr lang="en-US" sz="2000" b="1" dirty="0">
              <a:solidFill>
                <a:srgbClr val="0066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542" y="3112570"/>
            <a:ext cx="3435717" cy="2597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0" y="5710307"/>
            <a:ext cx="4464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Source: Significant Incident Management Operations, AJR-221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09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7227"/>
          </a:xfrm>
          <a:solidFill>
            <a:srgbClr val="00297A"/>
          </a:solidFill>
        </p:spPr>
        <p:txBody>
          <a:bodyPr/>
          <a:lstStyle/>
          <a:p>
            <a:pPr algn="ctr"/>
            <a:r>
              <a:rPr lang="en-US" altLang="en-US" sz="3200" dirty="0" smtClean="0">
                <a:solidFill>
                  <a:schemeClr val="bg1"/>
                </a:solidFill>
              </a:rPr>
              <a:t>Part 107 Airspace Requirements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www.faasafety.gov/files/gslac/FTB/Airspace/Airspace%20Ch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42635"/>
            <a:ext cx="7924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225" y="4057651"/>
            <a:ext cx="8334375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ln w="3175">
                  <a:noFill/>
                </a:ln>
              </a:rPr>
              <a:t>Operations in Class G without ATC authorization</a:t>
            </a:r>
          </a:p>
          <a:p>
            <a:pPr marL="228600" indent="-228600" fontAlgn="auto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ln w="3175">
                  <a:noFill/>
                </a:ln>
              </a:rPr>
              <a:t>Operations in Class B, C, D &amp; Class E surface areas require ATC authorization</a:t>
            </a:r>
          </a:p>
          <a:p>
            <a:pPr marL="228600" indent="-228600">
              <a:spcAft>
                <a:spcPts val="600"/>
              </a:spcAft>
            </a:pPr>
            <a:r>
              <a:rPr lang="en-US" sz="1800" b="1" dirty="0"/>
              <a:t>Phased approach to airspace authorizations</a:t>
            </a:r>
          </a:p>
          <a:p>
            <a:pPr marL="228600" indent="-228600">
              <a:spcAft>
                <a:spcPts val="600"/>
              </a:spcAft>
            </a:pPr>
            <a:r>
              <a:rPr lang="en-US" sz="1800" b="1" dirty="0"/>
              <a:t>Online portal available at </a:t>
            </a:r>
            <a:r>
              <a:rPr lang="en-US" sz="1800" b="1" dirty="0">
                <a:hlinkClick r:id="rId4"/>
              </a:rPr>
              <a:t>www.faa.gov/uas/request_waiver/</a:t>
            </a:r>
            <a:r>
              <a:rPr lang="en-US" sz="1800" b="1" dirty="0"/>
              <a:t> </a:t>
            </a:r>
            <a:endParaRPr lang="en-US" sz="1800" b="1" dirty="0">
              <a:ln w="31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818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86481"/>
            <a:ext cx="3745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Source: Office of Commercial Space Transportation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991938"/>
            <a:ext cx="8942424" cy="46039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297A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U.S. Launch Sites - </a:t>
            </a:r>
            <a:r>
              <a:rPr lang="en-US" sz="3200" b="1" dirty="0" smtClean="0">
                <a:solidFill>
                  <a:schemeClr val="bg1"/>
                </a:solidFill>
              </a:rPr>
              <a:t>Spaceports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86481"/>
            <a:ext cx="3745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Source: Office of Commercial Space Transportation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910"/>
            <a:ext cx="9144000" cy="584775"/>
          </a:xfrm>
          <a:prstGeom prst="rect">
            <a:avLst/>
          </a:prstGeom>
          <a:solidFill>
            <a:srgbClr val="00297A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Long Term Commercial Space </a:t>
            </a:r>
            <a:r>
              <a:rPr lang="en-US" sz="3200" b="1" dirty="0" smtClean="0">
                <a:solidFill>
                  <a:schemeClr val="bg1"/>
                </a:solidFill>
              </a:rPr>
              <a:t>Forecast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908"/>
            <a:ext cx="9143999" cy="486794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389186" y="4187536"/>
            <a:ext cx="884450" cy="14158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3081"/>
          </a:xfrm>
          <a:solidFill>
            <a:srgbClr val="00297A"/>
          </a:solidFill>
        </p:spPr>
        <p:txBody>
          <a:bodyPr/>
          <a:lstStyle/>
          <a:p>
            <a:pPr algn="ctr"/>
            <a:r>
              <a:rPr lang="en-US" altLang="en-US" sz="3200" dirty="0" smtClean="0">
                <a:solidFill>
                  <a:schemeClr val="bg1"/>
                </a:solidFill>
              </a:rPr>
              <a:t>National Plan of Integrated Airport </a:t>
            </a:r>
            <a:r>
              <a:rPr lang="en-US" altLang="en-US" sz="3200" dirty="0" smtClean="0">
                <a:solidFill>
                  <a:schemeClr val="bg1"/>
                </a:solidFill>
              </a:rPr>
              <a:t>Systems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31" y="792595"/>
            <a:ext cx="8459207" cy="51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5557"/>
          </a:xfrm>
          <a:solidFill>
            <a:srgbClr val="00297A"/>
          </a:solidFill>
        </p:spPr>
        <p:txBody>
          <a:bodyPr/>
          <a:lstStyle/>
          <a:p>
            <a:pPr algn="ctr"/>
            <a:r>
              <a:rPr lang="en-US" altLang="en-US" sz="3200" dirty="0" smtClean="0">
                <a:solidFill>
                  <a:schemeClr val="bg1"/>
                </a:solidFill>
              </a:rPr>
              <a:t>Tennessee </a:t>
            </a:r>
            <a:r>
              <a:rPr lang="en-US" altLang="en-US" sz="3200" dirty="0" smtClean="0">
                <a:solidFill>
                  <a:schemeClr val="bg1"/>
                </a:solidFill>
              </a:rPr>
              <a:t>Passenger Enplanements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799915"/>
            <a:ext cx="3289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Source: CY 2016 ACAIS report dated 10/5/17</a:t>
            </a:r>
            <a:endParaRPr lang="en-US" sz="1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499168"/>
              </p:ext>
            </p:extLst>
          </p:nvPr>
        </p:nvGraphicFramePr>
        <p:xfrm>
          <a:off x="93517" y="1259558"/>
          <a:ext cx="8880160" cy="3361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3937">
                  <a:extLst>
                    <a:ext uri="{9D8B030D-6E8A-4147-A177-3AD203B41FA5}">
                      <a16:colId xmlns:a16="http://schemas.microsoft.com/office/drawing/2014/main" val="3697504023"/>
                    </a:ext>
                  </a:extLst>
                </a:gridCol>
                <a:gridCol w="1891207">
                  <a:extLst>
                    <a:ext uri="{9D8B030D-6E8A-4147-A177-3AD203B41FA5}">
                      <a16:colId xmlns:a16="http://schemas.microsoft.com/office/drawing/2014/main" val="2785420786"/>
                    </a:ext>
                  </a:extLst>
                </a:gridCol>
                <a:gridCol w="1833460">
                  <a:extLst>
                    <a:ext uri="{9D8B030D-6E8A-4147-A177-3AD203B41FA5}">
                      <a16:colId xmlns:a16="http://schemas.microsoft.com/office/drawing/2014/main" val="2540564533"/>
                    </a:ext>
                  </a:extLst>
                </a:gridCol>
                <a:gridCol w="1241556">
                  <a:extLst>
                    <a:ext uri="{9D8B030D-6E8A-4147-A177-3AD203B41FA5}">
                      <a16:colId xmlns:a16="http://schemas.microsoft.com/office/drawing/2014/main" val="963336316"/>
                    </a:ext>
                  </a:extLst>
                </a:gridCol>
              </a:tblGrid>
              <a:tr h="3829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 dirty="0">
                          <a:effectLst/>
                        </a:rPr>
                        <a:t>CY2016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 dirty="0">
                          <a:effectLst/>
                        </a:rPr>
                        <a:t>CY2015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 dirty="0">
                          <a:effectLst/>
                        </a:rPr>
                        <a:t>% change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92759750"/>
                  </a:ext>
                </a:extLst>
              </a:tr>
              <a:tr h="4538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Nashville International (BNA)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 dirty="0">
                          <a:effectLst/>
                        </a:rPr>
                        <a:t>6,338,517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 dirty="0">
                          <a:effectLst/>
                        </a:rPr>
                        <a:t>5,715,205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 dirty="0">
                          <a:effectLst/>
                        </a:rPr>
                        <a:t>10.91%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27925150"/>
                  </a:ext>
                </a:extLst>
              </a:tr>
              <a:tr h="6098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Memphis International (MEM)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 dirty="0">
                          <a:effectLst/>
                        </a:rPr>
                        <a:t>2,016,089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 dirty="0">
                          <a:effectLst/>
                        </a:rPr>
                        <a:t>1,873,716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 dirty="0">
                          <a:effectLst/>
                        </a:rPr>
                        <a:t>7.60%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76807030"/>
                  </a:ext>
                </a:extLst>
              </a:tr>
              <a:tr h="4396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McGhee Tyson (TYS)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 dirty="0">
                          <a:effectLst/>
                        </a:rPr>
                        <a:t>887,103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 dirty="0">
                          <a:effectLst/>
                        </a:rPr>
                        <a:t>848,390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 dirty="0">
                          <a:effectLst/>
                        </a:rPr>
                        <a:t>4.56%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6997857"/>
                  </a:ext>
                </a:extLst>
              </a:tr>
              <a:tr h="4821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Chattanooga/Lovell Field (CHA)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 dirty="0">
                          <a:effectLst/>
                        </a:rPr>
                        <a:t>422,442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 dirty="0">
                          <a:effectLst/>
                        </a:rPr>
                        <a:t>393,680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 dirty="0">
                          <a:effectLst/>
                        </a:rPr>
                        <a:t>7.31%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5736040"/>
                  </a:ext>
                </a:extLst>
              </a:tr>
              <a:tr h="4963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Tri-Cities Regional (TRI)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 dirty="0">
                          <a:effectLst/>
                        </a:rPr>
                        <a:t>204,926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 dirty="0">
                          <a:effectLst/>
                        </a:rPr>
                        <a:t>216,426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 dirty="0">
                          <a:effectLst/>
                        </a:rPr>
                        <a:t>-5.31%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2029616"/>
                  </a:ext>
                </a:extLst>
              </a:tr>
              <a:tr h="4963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 smtClean="0">
                          <a:effectLst/>
                        </a:rPr>
                        <a:t>Total Enplanements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 dirty="0" smtClean="0">
                          <a:effectLst/>
                        </a:rPr>
                        <a:t>9,869,077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 dirty="0" smtClean="0">
                          <a:effectLst/>
                        </a:rPr>
                        <a:t>9,047,417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 dirty="0" smtClean="0">
                          <a:effectLst/>
                        </a:rPr>
                        <a:t>9.08%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39023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6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4498"/>
          </a:xfrm>
          <a:solidFill>
            <a:srgbClr val="00297A"/>
          </a:solidFill>
        </p:spPr>
        <p:txBody>
          <a:bodyPr/>
          <a:lstStyle/>
          <a:p>
            <a:pPr algn="ctr"/>
            <a:r>
              <a:rPr lang="en-US" altLang="en-US" sz="3200" dirty="0" smtClean="0">
                <a:solidFill>
                  <a:schemeClr val="bg1"/>
                </a:solidFill>
              </a:rPr>
              <a:t>Tennessee Airport Operations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72218"/>
            <a:ext cx="5188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Source: Air Traffic Activity System (ATADS) report by FY as of 03/19/2018</a:t>
            </a:r>
            <a:endParaRPr lang="en-US" sz="1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379396"/>
              </p:ext>
            </p:extLst>
          </p:nvPr>
        </p:nvGraphicFramePr>
        <p:xfrm>
          <a:off x="139148" y="875490"/>
          <a:ext cx="8825948" cy="4540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5839">
                  <a:extLst>
                    <a:ext uri="{9D8B030D-6E8A-4147-A177-3AD203B41FA5}">
                      <a16:colId xmlns:a16="http://schemas.microsoft.com/office/drawing/2014/main" val="3126333154"/>
                    </a:ext>
                  </a:extLst>
                </a:gridCol>
                <a:gridCol w="1907919">
                  <a:extLst>
                    <a:ext uri="{9D8B030D-6E8A-4147-A177-3AD203B41FA5}">
                      <a16:colId xmlns:a16="http://schemas.microsoft.com/office/drawing/2014/main" val="1456734583"/>
                    </a:ext>
                  </a:extLst>
                </a:gridCol>
                <a:gridCol w="1849663">
                  <a:extLst>
                    <a:ext uri="{9D8B030D-6E8A-4147-A177-3AD203B41FA5}">
                      <a16:colId xmlns:a16="http://schemas.microsoft.com/office/drawing/2014/main" val="1039130541"/>
                    </a:ext>
                  </a:extLst>
                </a:gridCol>
                <a:gridCol w="1252527">
                  <a:extLst>
                    <a:ext uri="{9D8B030D-6E8A-4147-A177-3AD203B41FA5}">
                      <a16:colId xmlns:a16="http://schemas.microsoft.com/office/drawing/2014/main" val="3480897212"/>
                    </a:ext>
                  </a:extLst>
                </a:gridCol>
              </a:tblGrid>
              <a:tr h="46225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2017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2016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2015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04860298"/>
                  </a:ext>
                </a:extLst>
              </a:tr>
              <a:tr h="453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Nashville International (BNA)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204,731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190,432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182,365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95055450"/>
                  </a:ext>
                </a:extLst>
              </a:tr>
              <a:tr h="453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Memphis International (MEM)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222,271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224,541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219,617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90920617"/>
                  </a:ext>
                </a:extLst>
              </a:tr>
              <a:tr h="453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McGhee Tyson (TYS)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102,875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95,764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95,579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61311325"/>
                  </a:ext>
                </a:extLst>
              </a:tr>
              <a:tr h="453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Chattanooga/Lovell Field (CHA)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59,610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56,333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51,574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66589412"/>
                  </a:ext>
                </a:extLst>
              </a:tr>
              <a:tr h="453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Tri-Cities </a:t>
                      </a:r>
                      <a:r>
                        <a:rPr lang="en-US" sz="1600" b="1" u="none" strike="noStrike" dirty="0" smtClean="0">
                          <a:effectLst/>
                        </a:rPr>
                        <a:t>(</a:t>
                      </a:r>
                      <a:r>
                        <a:rPr lang="en-US" sz="1600" b="1" u="none" strike="noStrike" dirty="0">
                          <a:effectLst/>
                        </a:rPr>
                        <a:t>TRI)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39,873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46,519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47,317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6434899"/>
                  </a:ext>
                </a:extLst>
              </a:tr>
              <a:tr h="453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Smyrna Airport (MQY)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72,167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66,968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65,489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59600384"/>
                  </a:ext>
                </a:extLst>
              </a:tr>
              <a:tr h="453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Millington Regional Jetport (NQA)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35,940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35,966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26,703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0393068"/>
                  </a:ext>
                </a:extLst>
              </a:tr>
              <a:tr h="453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McKellar-Sipes </a:t>
                      </a:r>
                      <a:r>
                        <a:rPr lang="en-US" sz="1600" b="1" u="none" strike="noStrike" dirty="0">
                          <a:effectLst/>
                        </a:rPr>
                        <a:t>Regional Airport (MKL)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15,654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16,768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16,418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66718406"/>
                  </a:ext>
                </a:extLst>
              </a:tr>
              <a:tr h="453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Total Operations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753,121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733,291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705,062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35250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3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57471"/>
          </a:xfrm>
          <a:solidFill>
            <a:srgbClr val="002774"/>
          </a:solidFill>
        </p:spPr>
        <p:txBody>
          <a:bodyPr/>
          <a:lstStyle/>
          <a:p>
            <a:pPr algn="ctr"/>
            <a:r>
              <a:rPr lang="en-US" altLang="en-US" sz="3200" dirty="0" smtClean="0">
                <a:solidFill>
                  <a:schemeClr val="bg1"/>
                </a:solidFill>
              </a:rPr>
              <a:t>Southern Region and </a:t>
            </a:r>
            <a:br>
              <a:rPr lang="en-US" altLang="en-US" sz="3200" dirty="0" smtClean="0">
                <a:solidFill>
                  <a:schemeClr val="bg1"/>
                </a:solidFill>
              </a:rPr>
            </a:br>
            <a:r>
              <a:rPr lang="en-US" altLang="en-US" sz="3200" dirty="0" smtClean="0">
                <a:solidFill>
                  <a:schemeClr val="bg1"/>
                </a:solidFill>
              </a:rPr>
              <a:t>Southern Regional Office</a:t>
            </a:r>
            <a:r>
              <a:rPr lang="en-US" altLang="en-US" sz="3600" dirty="0" smtClean="0">
                <a:solidFill>
                  <a:schemeClr val="bg1"/>
                </a:solidFill>
              </a:rPr>
              <a:t/>
            </a:r>
            <a:br>
              <a:rPr lang="en-US" altLang="en-US" sz="3600" dirty="0" smtClean="0">
                <a:solidFill>
                  <a:schemeClr val="bg1"/>
                </a:solidFill>
              </a:rPr>
            </a:br>
            <a:r>
              <a:rPr lang="en-US" altLang="en-US" sz="2400" dirty="0" smtClean="0">
                <a:solidFill>
                  <a:schemeClr val="bg1"/>
                </a:solidFill>
              </a:rPr>
              <a:t>Atlanta, GA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612" y="1527243"/>
            <a:ext cx="3443592" cy="3368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294" y="5165387"/>
            <a:ext cx="8424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66CC"/>
                </a:solidFill>
              </a:rPr>
              <a:t>Outreach to GA, FL, AL, MS, NC, SC, TN, KY, PR and VI</a:t>
            </a:r>
            <a:endParaRPr lang="en-US" dirty="0">
              <a:solidFill>
                <a:srgbClr val="0066CC"/>
              </a:solidFill>
            </a:endParaRPr>
          </a:p>
        </p:txBody>
      </p:sp>
      <p:pic>
        <p:nvPicPr>
          <p:cNvPr id="6" name="Picture 5" descr="Image result for faa southern region ma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1669312"/>
            <a:ext cx="3220248" cy="3226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4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60640" cy="739302"/>
          </a:xfrm>
          <a:solidFill>
            <a:srgbClr val="00297A"/>
          </a:solidFill>
        </p:spPr>
        <p:txBody>
          <a:bodyPr/>
          <a:lstStyle/>
          <a:p>
            <a:pPr algn="ctr"/>
            <a:r>
              <a:rPr lang="en-US" altLang="en-US" sz="3200" dirty="0" smtClean="0">
                <a:solidFill>
                  <a:schemeClr val="bg1"/>
                </a:solidFill>
              </a:rPr>
              <a:t>Tennessee Air Traffic Control Towers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026" y="1186282"/>
            <a:ext cx="8816009" cy="3922432"/>
          </a:xfrm>
        </p:spPr>
        <p:txBody>
          <a:bodyPr numCol="2"/>
          <a:lstStyle/>
          <a:p>
            <a:pPr marL="0" indent="0">
              <a:buFontTx/>
              <a:buNone/>
            </a:pPr>
            <a:r>
              <a:rPr lang="en-US" altLang="en-US" sz="2000" u="sng" dirty="0" smtClean="0"/>
              <a:t>FAA Towers</a:t>
            </a:r>
            <a:r>
              <a:rPr lang="en-US" altLang="en-US" sz="2000" b="0" dirty="0" smtClean="0"/>
              <a:t>			</a:t>
            </a:r>
            <a:endParaRPr lang="en-US" altLang="en-US" sz="2000" b="0" dirty="0"/>
          </a:p>
          <a:p>
            <a:pPr marL="0" indent="0">
              <a:buFontTx/>
              <a:buNone/>
            </a:pPr>
            <a:r>
              <a:rPr lang="en-US" altLang="en-US" sz="2000" b="0" dirty="0" smtClean="0"/>
              <a:t>Nashville International (BNA)</a:t>
            </a:r>
          </a:p>
          <a:p>
            <a:pPr>
              <a:buFontTx/>
              <a:buNone/>
            </a:pPr>
            <a:r>
              <a:rPr lang="en-US" altLang="en-US" sz="2000" b="0" dirty="0" smtClean="0"/>
              <a:t>Memphis International (MEM)	</a:t>
            </a:r>
          </a:p>
          <a:p>
            <a:pPr>
              <a:buFontTx/>
              <a:buNone/>
            </a:pPr>
            <a:r>
              <a:rPr lang="en-US" altLang="en-US" sz="2000" b="0" dirty="0" smtClean="0"/>
              <a:t>McGhee Tyson (TYS)</a:t>
            </a:r>
          </a:p>
          <a:p>
            <a:pPr>
              <a:buFontTx/>
              <a:buNone/>
            </a:pPr>
            <a:r>
              <a:rPr lang="en-US" altLang="en-US" sz="2000" b="0" dirty="0" smtClean="0"/>
              <a:t>Chattanooga/Lovell Field</a:t>
            </a:r>
            <a:endParaRPr lang="en-US" altLang="en-US" sz="2000" b="0" dirty="0"/>
          </a:p>
          <a:p>
            <a:pPr>
              <a:buFontTx/>
              <a:buNone/>
            </a:pPr>
            <a:r>
              <a:rPr lang="en-US" altLang="en-US" sz="2000" b="0" dirty="0" smtClean="0"/>
              <a:t>Tri-Cities Regional (TRI)</a:t>
            </a:r>
          </a:p>
          <a:p>
            <a:pPr>
              <a:buFontTx/>
              <a:buNone/>
            </a:pPr>
            <a:endParaRPr lang="en-US" altLang="en-US" sz="2000" b="0" dirty="0"/>
          </a:p>
          <a:p>
            <a:pPr>
              <a:buFontTx/>
              <a:buNone/>
            </a:pPr>
            <a:endParaRPr lang="en-US" altLang="en-US" sz="2000" b="0" dirty="0" smtClean="0"/>
          </a:p>
          <a:p>
            <a:pPr>
              <a:buFontTx/>
              <a:buNone/>
            </a:pPr>
            <a:endParaRPr lang="en-US" altLang="en-US" sz="2000" b="0" dirty="0" smtClean="0"/>
          </a:p>
          <a:p>
            <a:pPr>
              <a:buFontTx/>
              <a:buNone/>
            </a:pPr>
            <a:endParaRPr lang="en-US" altLang="en-US" sz="2000" b="0" dirty="0"/>
          </a:p>
          <a:p>
            <a:pPr>
              <a:buFontTx/>
              <a:buNone/>
            </a:pPr>
            <a:endParaRPr lang="en-US" altLang="en-US" sz="2000" b="0" dirty="0" smtClean="0"/>
          </a:p>
          <a:p>
            <a:pPr>
              <a:buNone/>
            </a:pPr>
            <a:r>
              <a:rPr lang="en-US" altLang="en-US" sz="2000" u="sng" dirty="0"/>
              <a:t>FCT – Federal Contract Towers</a:t>
            </a:r>
          </a:p>
          <a:p>
            <a:pPr>
              <a:buFontTx/>
              <a:buNone/>
            </a:pPr>
            <a:r>
              <a:rPr lang="en-US" altLang="en-US" sz="2000" b="0" dirty="0" smtClean="0"/>
              <a:t>Smyrna Airport (MQY)</a:t>
            </a:r>
          </a:p>
          <a:p>
            <a:pPr>
              <a:buFontTx/>
              <a:buNone/>
            </a:pPr>
            <a:r>
              <a:rPr lang="en-US" altLang="en-US" sz="2000" b="0" dirty="0" smtClean="0"/>
              <a:t>Millington Regional Jetport (NQA)</a:t>
            </a:r>
          </a:p>
          <a:p>
            <a:pPr>
              <a:buFontTx/>
              <a:buNone/>
            </a:pPr>
            <a:r>
              <a:rPr lang="en-US" altLang="en-US" sz="2000" b="0" dirty="0" smtClean="0"/>
              <a:t>McKellar-Sipes </a:t>
            </a:r>
            <a:r>
              <a:rPr lang="en-US" altLang="en-US" sz="2000" b="0" dirty="0" smtClean="0"/>
              <a:t>Regional (MKL)</a:t>
            </a:r>
          </a:p>
          <a:p>
            <a:pPr>
              <a:buFontTx/>
              <a:buNone/>
            </a:pPr>
            <a:endParaRPr lang="en-US" altLang="en-US" sz="2000" b="0" dirty="0" smtClean="0"/>
          </a:p>
          <a:p>
            <a:pPr>
              <a:buFontTx/>
              <a:buNone/>
            </a:pPr>
            <a:endParaRPr lang="en-US" altLang="en-US" sz="2000" b="0" dirty="0" smtClean="0"/>
          </a:p>
          <a:p>
            <a:pPr>
              <a:buFontTx/>
              <a:buNone/>
            </a:pPr>
            <a:endParaRPr lang="en-US" altLang="en-US" sz="2000" b="0" dirty="0" smtClean="0"/>
          </a:p>
          <a:p>
            <a:pPr>
              <a:buFontTx/>
              <a:buNone/>
            </a:pPr>
            <a:r>
              <a:rPr lang="en-US" altLang="en-US" sz="2000" b="0" dirty="0" smtClean="0"/>
              <a:t> 				</a:t>
            </a:r>
            <a:r>
              <a:rPr lang="en-US" altLang="en-US" sz="2000" b="0" dirty="0" smtClean="0">
                <a:solidFill>
                  <a:srgbClr val="FF0000"/>
                </a:solidFill>
              </a:rPr>
              <a:t>                       				</a:t>
            </a:r>
            <a:endParaRPr lang="en-US" altLang="en-US" sz="2000" u="sng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altLang="en-US" sz="2000" dirty="0" smtClean="0">
                <a:solidFill>
                  <a:srgbClr val="0066CC"/>
                </a:solidFill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641" y="5773531"/>
            <a:ext cx="1343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Source: ATO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805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0936"/>
          </a:xfrm>
          <a:solidFill>
            <a:srgbClr val="00297A"/>
          </a:solidFill>
        </p:spPr>
        <p:txBody>
          <a:bodyPr/>
          <a:lstStyle/>
          <a:p>
            <a:pPr algn="ctr"/>
            <a:r>
              <a:rPr lang="en-US" altLang="en-US" sz="3200" dirty="0" smtClean="0">
                <a:solidFill>
                  <a:schemeClr val="bg1"/>
                </a:solidFill>
              </a:rPr>
              <a:t>Which TN Airport is this?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6726" y="5376320"/>
            <a:ext cx="8115298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https://i2.wp.com/dkxairport.com/wp-content/uploads/2017/08/dkx-aerial.jpg?zoom=1.25&amp;fit=1500%2C1034&amp;ss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2182"/>
            <a:ext cx="9144000" cy="50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6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929"/>
          </a:xfrm>
          <a:solidFill>
            <a:srgbClr val="00297A"/>
          </a:solidFill>
        </p:spPr>
        <p:txBody>
          <a:bodyPr/>
          <a:lstStyle/>
          <a:p>
            <a:pPr algn="ctr"/>
            <a:r>
              <a:rPr lang="en-US" altLang="en-US" sz="3200" dirty="0" smtClean="0">
                <a:solidFill>
                  <a:schemeClr val="bg1"/>
                </a:solidFill>
              </a:rPr>
              <a:t>Knoxville Downtown Island Airport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6726" y="5376320"/>
            <a:ext cx="8115298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45653"/>
            <a:ext cx="2373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/>
              <a:t>Source: dkxairport.com website </a:t>
            </a:r>
          </a:p>
        </p:txBody>
      </p:sp>
      <p:pic>
        <p:nvPicPr>
          <p:cNvPr id="9" name="Picture 4" descr="https://i2.wp.com/dkxairport.com/wp-content/uploads/2017/08/dkx-aerial.jpg?zoom=1.25&amp;fit=1500%2C1034&amp;ss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2182"/>
            <a:ext cx="9144000" cy="50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81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49030"/>
          </a:xfrm>
          <a:solidFill>
            <a:srgbClr val="00297A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3200" dirty="0">
                <a:solidFill>
                  <a:schemeClr val="bg1"/>
                </a:solidFill>
              </a:rPr>
              <a:t>FAA Organizational Structure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24" y="1424080"/>
            <a:ext cx="8785763" cy="389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ounded Rectangle 153"/>
          <p:cNvSpPr/>
          <p:nvPr/>
        </p:nvSpPr>
        <p:spPr bwMode="auto">
          <a:xfrm>
            <a:off x="515498" y="1896894"/>
            <a:ext cx="2947549" cy="1459149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3712" y="1707295"/>
            <a:ext cx="4091363" cy="2013168"/>
            <a:chOff x="102480" y="1994044"/>
            <a:chExt cx="4191000" cy="180839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102480" y="1994044"/>
              <a:ext cx="4191000" cy="1808396"/>
            </a:xfrm>
            <a:prstGeom prst="roundRect">
              <a:avLst/>
            </a:prstGeom>
            <a:solidFill>
              <a:srgbClr val="EB6907">
                <a:tint val="66000"/>
                <a:satMod val="160000"/>
              </a:srgbClr>
            </a:solidFill>
            <a:ln w="76200" cap="flat" cmpd="sng" algn="ctr">
              <a:solidFill>
                <a:srgbClr val="EB690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76473"/>
            <a:stretch/>
          </p:blipFill>
          <p:spPr bwMode="auto">
            <a:xfrm>
              <a:off x="279019" y="2180543"/>
              <a:ext cx="960120" cy="911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019251" y="1879813"/>
            <a:ext cx="2534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 smtClean="0"/>
              <a:t>Risk-Based Decision Making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4507" y="3174487"/>
            <a:ext cx="3968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b="1" dirty="0" smtClean="0"/>
              <a:t>Making aviation safer and smarter</a:t>
            </a:r>
            <a:endParaRPr lang="en-US" sz="14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243712" y="3874292"/>
            <a:ext cx="4111441" cy="2010942"/>
            <a:chOff x="102480" y="4053573"/>
            <a:chExt cx="4191000" cy="1808396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02480" y="4053573"/>
              <a:ext cx="4191000" cy="1808396"/>
            </a:xfrm>
            <a:prstGeom prst="roundRect">
              <a:avLst/>
            </a:prstGeom>
            <a:solidFill>
              <a:srgbClr val="D4ECBA"/>
            </a:solidFill>
            <a:ln w="762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1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5" t="14212" r="62827" b="25259"/>
            <a:stretch/>
          </p:blipFill>
          <p:spPr bwMode="auto">
            <a:xfrm>
              <a:off x="263632" y="4214576"/>
              <a:ext cx="969724" cy="969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 bwMode="auto">
            <a:xfrm>
              <a:off x="1249398" y="4258520"/>
              <a:ext cx="2907269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buFontTx/>
                <a:buNone/>
              </a:pPr>
              <a:r>
                <a:rPr lang="en-US" sz="2800" b="1" dirty="0" smtClean="0"/>
                <a:t>Global</a:t>
              </a:r>
              <a:r>
                <a:rPr lang="en-US" sz="2800" b="1" dirty="0"/>
                <a:t> </a:t>
              </a:r>
              <a:r>
                <a:rPr lang="en-US" sz="2800" b="1" dirty="0" smtClean="0"/>
                <a:t>Leadership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9401" y="5208185"/>
            <a:ext cx="4194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400" b="1" i="1" dirty="0"/>
              <a:t>Shaping global standards and enhancing harmonization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606861" y="1706564"/>
            <a:ext cx="4180563" cy="2226085"/>
            <a:chOff x="4855505" y="1977764"/>
            <a:chExt cx="4191000" cy="2079550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4855505" y="1994044"/>
              <a:ext cx="4191000" cy="1808396"/>
            </a:xfrm>
            <a:prstGeom prst="roundRect">
              <a:avLst/>
            </a:prstGeom>
            <a:solidFill>
              <a:srgbClr val="85DFFF"/>
            </a:solidFill>
            <a:ln w="762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3" t="10399" r="69031" b="17035"/>
            <a:stretch/>
          </p:blipFill>
          <p:spPr bwMode="auto">
            <a:xfrm>
              <a:off x="5035479" y="2151119"/>
              <a:ext cx="902266" cy="941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4944533" y="2327346"/>
              <a:ext cx="3217334" cy="1729968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6071065" y="1977764"/>
              <a:ext cx="2907269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buFontTx/>
                <a:buNone/>
              </a:pPr>
              <a:r>
                <a:rPr lang="en-US" sz="2800" b="1" dirty="0" smtClean="0"/>
                <a:t>National Airspace System</a:t>
              </a:r>
              <a:endParaRPr lang="en-US" sz="28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781331" y="3061060"/>
            <a:ext cx="40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400" b="1" i="1" dirty="0"/>
              <a:t>Delivering benefits through technology and infrastructure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640344" y="3814849"/>
            <a:ext cx="4142024" cy="2070196"/>
            <a:chOff x="4855505" y="4043077"/>
            <a:chExt cx="4191000" cy="1818892"/>
          </a:xfrm>
        </p:grpSpPr>
        <p:sp>
          <p:nvSpPr>
            <p:cNvPr id="32" name="Rounded Rectangle 31"/>
            <p:cNvSpPr/>
            <p:nvPr/>
          </p:nvSpPr>
          <p:spPr bwMode="auto">
            <a:xfrm>
              <a:off x="4855505" y="4053573"/>
              <a:ext cx="4191000" cy="1808396"/>
            </a:xfrm>
            <a:prstGeom prst="roundRect">
              <a:avLst/>
            </a:prstGeom>
            <a:solidFill>
              <a:srgbClr val="A0B0E4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3" name="Picture 19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2182" r="63451" b="-27"/>
            <a:stretch/>
          </p:blipFill>
          <p:spPr bwMode="auto">
            <a:xfrm>
              <a:off x="5019959" y="4221772"/>
              <a:ext cx="980743" cy="939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 bwMode="auto">
            <a:xfrm>
              <a:off x="6476260" y="4043077"/>
              <a:ext cx="2106774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buFontTx/>
                <a:buNone/>
              </a:pPr>
              <a:r>
                <a:rPr lang="en-US" sz="2800" b="1" dirty="0" smtClean="0"/>
                <a:t>Workforce of the Future</a:t>
              </a:r>
              <a:endParaRPr lang="en-US" sz="28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991420" y="5227145"/>
            <a:ext cx="3659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400" b="1" i="1" dirty="0"/>
              <a:t>Empowering and innovating with the FAA’s people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441483" y="189051"/>
            <a:ext cx="4224340" cy="1378337"/>
            <a:chOff x="2452633" y="165004"/>
            <a:chExt cx="4289989" cy="1597799"/>
          </a:xfrm>
        </p:grpSpPr>
        <p:sp>
          <p:nvSpPr>
            <p:cNvPr id="37" name="Rounded Rectangle 36"/>
            <p:cNvSpPr/>
            <p:nvPr/>
          </p:nvSpPr>
          <p:spPr bwMode="auto">
            <a:xfrm>
              <a:off x="2452633" y="165004"/>
              <a:ext cx="4289989" cy="1597799"/>
            </a:xfrm>
            <a:prstGeom prst="roundRect">
              <a:avLst/>
            </a:prstGeom>
            <a:solidFill>
              <a:schemeClr val="bg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8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643" y="297883"/>
              <a:ext cx="3932903" cy="1276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81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758757"/>
          </a:xfrm>
          <a:solidFill>
            <a:srgbClr val="00297A"/>
          </a:solidFill>
        </p:spPr>
        <p:txBody>
          <a:bodyPr/>
          <a:lstStyle/>
          <a:p>
            <a:pPr algn="ctr"/>
            <a:r>
              <a:rPr lang="en-US" altLang="en-US" sz="3200" dirty="0" smtClean="0">
                <a:solidFill>
                  <a:schemeClr val="bg1"/>
                </a:solidFill>
              </a:rPr>
              <a:t>Wrong Surface Landings and Approaches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730034"/>
            <a:ext cx="2214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Source: Runway Safety Team</a:t>
            </a:r>
            <a:endParaRPr lang="en-US" sz="12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7" y="1257299"/>
            <a:ext cx="8812780" cy="37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9143999" cy="690664"/>
          </a:xfrm>
          <a:solidFill>
            <a:srgbClr val="00297A"/>
          </a:solidFill>
        </p:spPr>
        <p:txBody>
          <a:bodyPr/>
          <a:lstStyle/>
          <a:p>
            <a:pPr algn="ctr"/>
            <a:r>
              <a:rPr lang="en-US" altLang="en-US" sz="3200" dirty="0" smtClean="0">
                <a:solidFill>
                  <a:schemeClr val="bg1"/>
                </a:solidFill>
              </a:rPr>
              <a:t>Wrong Surface Departures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5743665"/>
            <a:ext cx="2243258" cy="28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Source: Runway Safety Team</a:t>
            </a:r>
            <a:endParaRPr lang="en-US" sz="1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191122"/>
            <a:ext cx="8890961" cy="4052086"/>
          </a:xfrm>
        </p:spPr>
      </p:pic>
    </p:spTree>
    <p:extLst>
      <p:ext uri="{BB962C8B-B14F-4D97-AF65-F5344CB8AC3E}">
        <p14:creationId xmlns:p14="http://schemas.microsoft.com/office/powerpoint/2010/main" val="28747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49030"/>
          </a:xfrm>
          <a:solidFill>
            <a:srgbClr val="00297A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TN RSAT Site Meetings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791" y="5749705"/>
            <a:ext cx="2279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Source: Runway Safety Team</a:t>
            </a:r>
            <a:endParaRPr lang="en-US" sz="1200" dirty="0"/>
          </a:p>
        </p:txBody>
      </p:sp>
      <p:pic>
        <p:nvPicPr>
          <p:cNvPr id="6" name="Picture 5" descr="Inserted picture RelID: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08" y="1312910"/>
            <a:ext cx="0" cy="0"/>
          </a:xfrm>
          <a:prstGeom prst="rect">
            <a:avLst/>
          </a:prstGeom>
        </p:spPr>
      </p:pic>
      <p:pic>
        <p:nvPicPr>
          <p:cNvPr id="7" name="Picture 6" descr="Inserted picture RelID: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270" y="1312910"/>
            <a:ext cx="0" cy="0"/>
          </a:xfrm>
          <a:prstGeom prst="rect">
            <a:avLst/>
          </a:prstGeom>
        </p:spPr>
      </p:pic>
      <p:pic>
        <p:nvPicPr>
          <p:cNvPr id="8" name="Picture 7" descr="Inserted picture RelID: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108" y="1312910"/>
            <a:ext cx="0" cy="0"/>
          </a:xfrm>
          <a:prstGeom prst="rect">
            <a:avLst/>
          </a:prstGeom>
        </p:spPr>
      </p:pic>
      <p:pic>
        <p:nvPicPr>
          <p:cNvPr id="9" name="Picture 8" descr="Inserted picture RelID: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945" y="1312910"/>
            <a:ext cx="0" cy="0"/>
          </a:xfrm>
          <a:prstGeom prst="rect">
            <a:avLst/>
          </a:prstGeom>
        </p:spPr>
      </p:pic>
      <p:pic>
        <p:nvPicPr>
          <p:cNvPr id="10" name="Picture 9" descr="Inserted picture RelID: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783" y="1312910"/>
            <a:ext cx="0" cy="0"/>
          </a:xfrm>
          <a:prstGeom prst="rect">
            <a:avLst/>
          </a:prstGeom>
        </p:spPr>
      </p:pic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226133"/>
              </p:ext>
            </p:extLst>
          </p:nvPr>
        </p:nvGraphicFramePr>
        <p:xfrm>
          <a:off x="249381" y="1150625"/>
          <a:ext cx="8530937" cy="4439685"/>
        </p:xfrm>
        <a:graphic>
          <a:graphicData uri="http://schemas.openxmlformats.org/drawingml/2006/table">
            <a:tbl>
              <a:tblPr firstRow="1" firstCol="1" bandRow="1"/>
              <a:tblGrid>
                <a:gridCol w="3876914">
                  <a:extLst>
                    <a:ext uri="{9D8B030D-6E8A-4147-A177-3AD203B41FA5}">
                      <a16:colId xmlns:a16="http://schemas.microsoft.com/office/drawing/2014/main" val="1911386389"/>
                    </a:ext>
                  </a:extLst>
                </a:gridCol>
                <a:gridCol w="2322694">
                  <a:extLst>
                    <a:ext uri="{9D8B030D-6E8A-4147-A177-3AD203B41FA5}">
                      <a16:colId xmlns:a16="http://schemas.microsoft.com/office/drawing/2014/main" val="4116179689"/>
                    </a:ext>
                  </a:extLst>
                </a:gridCol>
                <a:gridCol w="2331329">
                  <a:extLst>
                    <a:ext uri="{9D8B030D-6E8A-4147-A177-3AD203B41FA5}">
                      <a16:colId xmlns:a16="http://schemas.microsoft.com/office/drawing/2014/main" val="2101574211"/>
                    </a:ext>
                  </a:extLst>
                </a:gridCol>
              </a:tblGrid>
              <a:tr h="49017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Facility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Previous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Next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972161"/>
                  </a:ext>
                </a:extLst>
              </a:tr>
              <a:tr h="49017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Chattanooga (TN)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07/25/2017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163510"/>
                  </a:ext>
                </a:extLst>
              </a:tr>
              <a:tr h="49017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Jackson (MKL)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07/18/2017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950215"/>
                  </a:ext>
                </a:extLst>
              </a:tr>
              <a:tr h="49954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Knoxville (TYS)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08/10/2017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008056"/>
                  </a:ext>
                </a:extLst>
              </a:tr>
              <a:tr h="49954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Memphis (MEM)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54823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02/22/2018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754628"/>
                  </a:ext>
                </a:extLst>
              </a:tr>
              <a:tr h="49017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Millington (NQA)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05/19/2017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281419"/>
                  </a:ext>
                </a:extLst>
              </a:tr>
              <a:tr h="49017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Nashville (BNA)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08/28/2017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260458"/>
                  </a:ext>
                </a:extLst>
              </a:tr>
              <a:tr h="49017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Smyrna (MQY)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54823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01/18/2018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523216"/>
                  </a:ext>
                </a:extLst>
              </a:tr>
              <a:tr h="49954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Tri-Cities (TRI)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02/22/2017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</a:rPr>
                        <a:t>TBD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089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9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nserted picture RelID: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59" y="1850619"/>
            <a:ext cx="0" cy="0"/>
          </a:xfrm>
          <a:prstGeom prst="rect">
            <a:avLst/>
          </a:prstGeom>
        </p:spPr>
      </p:pic>
      <p:pic>
        <p:nvPicPr>
          <p:cNvPr id="12" name="Picture 11" descr="Inserted picture RelID: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772" y="1850619"/>
            <a:ext cx="0" cy="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1209"/>
          </a:xfrm>
          <a:solidFill>
            <a:srgbClr val="00297A"/>
          </a:solidFill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FAA </a:t>
            </a:r>
            <a:r>
              <a:rPr lang="en-US" sz="3200" dirty="0" smtClean="0">
                <a:solidFill>
                  <a:schemeClr val="bg1"/>
                </a:solidFill>
              </a:rPr>
              <a:t>Authorization / Appropriation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8372" y="1127952"/>
            <a:ext cx="4572000" cy="47212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None/>
            </a:pP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Authorization </a:t>
            </a:r>
            <a:r>
              <a:rPr lang="en-US" sz="2800" b="1" kern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br>
              <a:rPr lang="en-US" sz="2800" b="1" kern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Public Law 115-141 (Division M, Title I – Airport and Airways Extension Act of 2018) extends our authorization from March 31, 2018 to </a:t>
            </a:r>
            <a:r>
              <a:rPr lang="en-US" b="1" kern="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September 30, 2018</a:t>
            </a: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 </a:t>
            </a:r>
          </a:p>
          <a:p>
            <a:pPr lvl="0">
              <a:spcBef>
                <a:spcPct val="20000"/>
              </a:spcBef>
              <a:buNone/>
            </a:pPr>
            <a:endParaRPr lang="en-US" sz="1600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>
              <a:spcBef>
                <a:spcPct val="20000"/>
              </a:spcBef>
              <a:buNone/>
            </a:pP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Appropriation</a:t>
            </a:r>
            <a:b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Public Law 115-141 (Consolidated Appropriations Act, 2018) extends our appropriations from March 23, 2018 to </a:t>
            </a:r>
            <a:r>
              <a:rPr lang="en-US" b="1" kern="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September 30, 2018</a:t>
            </a: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764" y="2462645"/>
            <a:ext cx="2401940" cy="250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nserted picture RelID: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59" y="1850619"/>
            <a:ext cx="0" cy="0"/>
          </a:xfrm>
          <a:prstGeom prst="rect">
            <a:avLst/>
          </a:prstGeom>
        </p:spPr>
      </p:pic>
      <p:pic>
        <p:nvPicPr>
          <p:cNvPr id="12" name="Picture 11" descr="Inserted picture RelID: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772" y="1850619"/>
            <a:ext cx="0" cy="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1209"/>
          </a:xfrm>
          <a:solidFill>
            <a:srgbClr val="00297A"/>
          </a:solidFill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ADS-B Equipage Numbers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804867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Source: Flight Standards ADS-B Focus Team – April 2018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71" y="752503"/>
            <a:ext cx="8726258" cy="50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55485</TotalTime>
  <Words>584</Words>
  <Application>Microsoft Office PowerPoint</Application>
  <PresentationFormat>On-screen Show (4:3)</PresentationFormat>
  <Paragraphs>176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FreeSans</vt:lpstr>
      <vt:lpstr>Times New Roman</vt:lpstr>
      <vt:lpstr>Wingdings</vt:lpstr>
      <vt:lpstr>1_Custom Design</vt:lpstr>
      <vt:lpstr>Briefing for Tennessee Airports Association</vt:lpstr>
      <vt:lpstr>Southern Region and  Southern Regional Office Atlanta, GA</vt:lpstr>
      <vt:lpstr>FAA Organizational Structure</vt:lpstr>
      <vt:lpstr>PowerPoint Presentation</vt:lpstr>
      <vt:lpstr>Wrong Surface Landings and Approaches</vt:lpstr>
      <vt:lpstr>Wrong Surface Departures</vt:lpstr>
      <vt:lpstr>TN RSAT Site Meetings</vt:lpstr>
      <vt:lpstr>FAA Authorization / Appropriation</vt:lpstr>
      <vt:lpstr>ADS-B Equipage Numbers</vt:lpstr>
      <vt:lpstr>PowerPoint Presentation</vt:lpstr>
      <vt:lpstr>PowerPoint Presentation</vt:lpstr>
      <vt:lpstr>UAS Integration Pilot Program (IPP)</vt:lpstr>
      <vt:lpstr>Emergency UAS Certificates of Authorization</vt:lpstr>
      <vt:lpstr>Part 107 Airspace Requirements</vt:lpstr>
      <vt:lpstr>PowerPoint Presentation</vt:lpstr>
      <vt:lpstr>PowerPoint Presentation</vt:lpstr>
      <vt:lpstr>National Plan of Integrated Airport Systems</vt:lpstr>
      <vt:lpstr>Tennessee Passenger Enplanements</vt:lpstr>
      <vt:lpstr>Tennessee Airport Operations</vt:lpstr>
      <vt:lpstr>Tennessee Air Traffic Control Towers</vt:lpstr>
      <vt:lpstr>Which TN Airport is this?</vt:lpstr>
      <vt:lpstr>Knoxville Downtown Island Airport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O'Harra, Michael (FAA)</cp:lastModifiedBy>
  <cp:revision>398</cp:revision>
  <cp:lastPrinted>2018-04-02T11:26:17Z</cp:lastPrinted>
  <dcterms:created xsi:type="dcterms:W3CDTF">2005-01-28T20:32:53Z</dcterms:created>
  <dcterms:modified xsi:type="dcterms:W3CDTF">2018-04-10T01:39:19Z</dcterms:modified>
</cp:coreProperties>
</file>