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81" r:id="rId13"/>
    <p:sldId id="274" r:id="rId14"/>
    <p:sldId id="275" r:id="rId15"/>
    <p:sldId id="276" r:id="rId16"/>
    <p:sldId id="277" r:id="rId17"/>
    <p:sldId id="278" r:id="rId18"/>
    <p:sldId id="279" r:id="rId19"/>
    <p:sldId id="259" r:id="rId20"/>
    <p:sldId id="260" r:id="rId21"/>
    <p:sldId id="283" r:id="rId22"/>
    <p:sldId id="28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>
        <p:scale>
          <a:sx n="80" d="100"/>
          <a:sy n="80" d="100"/>
        </p:scale>
        <p:origin x="-876" y="10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1CCA4-5BD1-48FF-899E-A088FBB5E89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44C9-0176-44F9-AD06-61B350E6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44C9-0176-44F9-AD06-61B350E600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5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9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8763000" cy="4958463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4191000" cy="4958463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5"/>
            <a:ext cx="4191000" cy="4958463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2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1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7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1"/>
            <a:ext cx="866774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8763000" cy="4958463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7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Effectively Communicating Your Project in a Funding Request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7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" TargetMode="Externa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n.gov/tdot/aeronautics/planning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2018 TAA Airports Conference </a:t>
            </a:r>
          </a:p>
          <a:p>
            <a:r>
              <a:rPr lang="en-US" dirty="0" smtClean="0"/>
              <a:t>Sevierville Convention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1300" b="1" dirty="0" smtClean="0"/>
              <a:t>Adam Guy, EI</a:t>
            </a:r>
            <a:endParaRPr lang="en-US" sz="1300" b="1" dirty="0"/>
          </a:p>
          <a:p>
            <a:r>
              <a:rPr lang="en-US" dirty="0" smtClean="0"/>
              <a:t>Transportation Project Specialist | 4/19/2018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 not forget to click </a:t>
            </a:r>
            <a:r>
              <a:rPr lang="en-US" b="1" dirty="0" smtClean="0"/>
              <a:t>“Submit”</a:t>
            </a:r>
          </a:p>
          <a:p>
            <a:pPr lvl="1"/>
            <a:r>
              <a:rPr lang="en-US" dirty="0" smtClean="0"/>
              <a:t>After submittal, TDOT project manager gets an email alert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667000"/>
            <a:ext cx="8763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819400"/>
            <a:ext cx="152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2819400"/>
            <a:ext cx="11049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252537"/>
            <a:ext cx="8948737" cy="4761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 Request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3228977"/>
            <a:ext cx="10668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5863573" y="2819400"/>
            <a:ext cx="994429" cy="472347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2494557"/>
            <a:ext cx="1676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 supporting documentation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Request Letter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Authority, County, or City Letterhead</a:t>
            </a:r>
          </a:p>
          <a:p>
            <a:r>
              <a:rPr lang="en-US" dirty="0" smtClean="0"/>
              <a:t>Date letter is signed </a:t>
            </a:r>
          </a:p>
          <a:p>
            <a:r>
              <a:rPr lang="en-US" dirty="0" smtClean="0"/>
              <a:t>Subject: Request for funding for [Project]</a:t>
            </a:r>
          </a:p>
          <a:p>
            <a:r>
              <a:rPr lang="en-US" dirty="0" smtClean="0"/>
              <a:t>Body: Information about the proposed project</a:t>
            </a:r>
          </a:p>
          <a:p>
            <a:pPr lvl="1"/>
            <a:r>
              <a:rPr lang="en-US" dirty="0" smtClean="0"/>
              <a:t>Affected areas? </a:t>
            </a:r>
          </a:p>
          <a:p>
            <a:pPr lvl="1"/>
            <a:r>
              <a:rPr lang="en-US" dirty="0" smtClean="0"/>
              <a:t>Goal of the project?</a:t>
            </a:r>
          </a:p>
          <a:p>
            <a:pPr lvl="1"/>
            <a:r>
              <a:rPr lang="en-US" dirty="0" smtClean="0"/>
              <a:t>Reference technical documents for support</a:t>
            </a:r>
          </a:p>
          <a:p>
            <a:pPr lvl="1"/>
            <a:r>
              <a:rPr lang="en-US" dirty="0" smtClean="0"/>
              <a:t>Total Cost of the project (requesting state and/or federal funds?)</a:t>
            </a:r>
          </a:p>
          <a:p>
            <a:r>
              <a:rPr lang="en-US" dirty="0" smtClean="0"/>
              <a:t>Written commitment to the local match</a:t>
            </a:r>
          </a:p>
          <a:p>
            <a:r>
              <a:rPr lang="en-US" dirty="0" smtClean="0"/>
              <a:t>Authorization from grantee signatory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"/>
            <a:ext cx="5791200" cy="6962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14700" y="838200"/>
            <a:ext cx="21717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2600" y="1592581"/>
            <a:ext cx="1485900" cy="16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28862" y="3466081"/>
            <a:ext cx="4438650" cy="343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>
          <a:xfrm flipV="1">
            <a:off x="1318260" y="3638042"/>
            <a:ext cx="1010602" cy="18538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" y="3056415"/>
            <a:ext cx="1295400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Why are you requesting the money?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52600" y="25908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3857536"/>
            <a:ext cx="480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96200" y="3620870"/>
            <a:ext cx="141732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Local Share commitment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  <a:endCxn id="19" idx="3"/>
          </p:cNvCxnSpPr>
          <p:nvPr/>
        </p:nvCxnSpPr>
        <p:spPr>
          <a:xfrm flipH="1">
            <a:off x="6553200" y="3944036"/>
            <a:ext cx="1143000" cy="2780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6" idx="1"/>
          </p:cNvCxnSpPr>
          <p:nvPr/>
        </p:nvCxnSpPr>
        <p:spPr>
          <a:xfrm flipH="1">
            <a:off x="3663318" y="5544236"/>
            <a:ext cx="603882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67200" y="5221070"/>
            <a:ext cx="10668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Grantee Signatory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83081" y="5429933"/>
            <a:ext cx="1880237" cy="742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include:</a:t>
            </a:r>
          </a:p>
          <a:p>
            <a:pPr lvl="1"/>
            <a:r>
              <a:rPr lang="en-US" dirty="0" smtClean="0"/>
              <a:t>Airport</a:t>
            </a:r>
          </a:p>
          <a:p>
            <a:pPr lvl="1"/>
            <a:r>
              <a:rPr lang="en-US" dirty="0" smtClean="0"/>
              <a:t>Project name</a:t>
            </a:r>
          </a:p>
          <a:p>
            <a:pPr lvl="1"/>
            <a:r>
              <a:rPr lang="en-US" dirty="0" smtClean="0"/>
              <a:t>Preliminary Level Estimate </a:t>
            </a:r>
          </a:p>
          <a:p>
            <a:pPr lvl="2"/>
            <a:r>
              <a:rPr lang="en-US" dirty="0" smtClean="0"/>
              <a:t>[0%, 30%, 60%, 90%, bid, etc.]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Breakout of task and/or item descriptions</a:t>
            </a:r>
          </a:p>
          <a:p>
            <a:pPr lvl="2"/>
            <a:r>
              <a:rPr lang="en-US" dirty="0" smtClean="0"/>
              <a:t>Task hours</a:t>
            </a:r>
          </a:p>
          <a:p>
            <a:pPr lvl="2"/>
            <a:r>
              <a:rPr lang="en-US" dirty="0" smtClean="0"/>
              <a:t>Quantities</a:t>
            </a:r>
          </a:p>
          <a:p>
            <a:pPr lvl="2"/>
            <a:r>
              <a:rPr lang="en-US" dirty="0" smtClean="0"/>
              <a:t>Unit costs</a:t>
            </a:r>
          </a:p>
          <a:p>
            <a:pPr lvl="2"/>
            <a:r>
              <a:rPr lang="en-US" dirty="0" smtClean="0"/>
              <a:t>Total costs</a:t>
            </a:r>
          </a:p>
          <a:p>
            <a:pPr lvl="1"/>
            <a:r>
              <a:rPr lang="en-US" dirty="0" smtClean="0"/>
              <a:t>Please review project costs</a:t>
            </a:r>
          </a:p>
          <a:p>
            <a:pPr lvl="2"/>
            <a:r>
              <a:rPr lang="en-US" dirty="0" smtClean="0"/>
              <a:t>Reach out to TDOT project manager for assistance once sponsor review is complete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4114800" cy="2018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j07660\AppData\Local\Microsoft\Windows\INetCache\IE\RD0F5SGZ\plan-1024x6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149349"/>
            <a:ext cx="3251200" cy="22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Schedules vary slightly</a:t>
            </a:r>
          </a:p>
          <a:p>
            <a:r>
              <a:rPr lang="en-US" dirty="0" smtClean="0"/>
              <a:t>Pinpointing exact days is key</a:t>
            </a:r>
          </a:p>
          <a:p>
            <a:r>
              <a:rPr lang="en-US" dirty="0" smtClean="0"/>
              <a:t>Major Milestones</a:t>
            </a:r>
          </a:p>
          <a:p>
            <a:r>
              <a:rPr lang="en-US" dirty="0" smtClean="0"/>
              <a:t>Realistic Schedule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1" y="3022101"/>
            <a:ext cx="4805361" cy="3022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5181600" y="3639236"/>
            <a:ext cx="914400" cy="2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3316070"/>
            <a:ext cx="2438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Typically a month after approval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81600" y="5867401"/>
            <a:ext cx="914400" cy="1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5486402"/>
            <a:ext cx="26670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Typically 3 months after construction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0584"/>
            <a:ext cx="8458200" cy="5015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62200" y="5685267"/>
            <a:ext cx="4572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1" y="5500600"/>
            <a:ext cx="179070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Concise Legend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flipV="1">
            <a:off x="6858000" y="1373833"/>
            <a:ext cx="762000" cy="230832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1143000"/>
            <a:ext cx="9906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North Arrow &amp;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look for when reviewing a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85" y="1213737"/>
            <a:ext cx="8763000" cy="49584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the project state or federally eligible?</a:t>
            </a:r>
          </a:p>
          <a:p>
            <a:r>
              <a:rPr lang="en-US" dirty="0" smtClean="0"/>
              <a:t>Does the project abide by </a:t>
            </a:r>
            <a:r>
              <a:rPr lang="en-US" dirty="0"/>
              <a:t>S</a:t>
            </a:r>
            <a:r>
              <a:rPr lang="en-US" dirty="0" smtClean="0"/>
              <a:t>tate/FAA priority relative to sponsors airfield?</a:t>
            </a:r>
          </a:p>
          <a:p>
            <a:r>
              <a:rPr lang="en-US" dirty="0" smtClean="0"/>
              <a:t>Is the project justified?</a:t>
            </a:r>
          </a:p>
          <a:p>
            <a:pPr lvl="1"/>
            <a:r>
              <a:rPr lang="en-US" dirty="0" smtClean="0"/>
              <a:t>3 basic tests</a:t>
            </a:r>
          </a:p>
          <a:p>
            <a:r>
              <a:rPr lang="en-US" dirty="0" smtClean="0"/>
              <a:t>Is the project on airport property?</a:t>
            </a:r>
          </a:p>
          <a:p>
            <a:r>
              <a:rPr lang="en-US" dirty="0" smtClean="0"/>
              <a:t>Is the project on the </a:t>
            </a:r>
            <a:r>
              <a:rPr lang="en-US" i="1" u="sng" dirty="0" smtClean="0"/>
              <a:t>current</a:t>
            </a:r>
            <a:r>
              <a:rPr lang="en-US" dirty="0" smtClean="0"/>
              <a:t> FAA approved ALP?</a:t>
            </a:r>
          </a:p>
          <a:p>
            <a:r>
              <a:rPr lang="en-US" dirty="0" smtClean="0"/>
              <a:t>Is the project on the ACIP?</a:t>
            </a:r>
          </a:p>
          <a:p>
            <a:r>
              <a:rPr lang="en-US" dirty="0" smtClean="0"/>
              <a:t>Are there any environmental concerns?</a:t>
            </a:r>
          </a:p>
          <a:p>
            <a:r>
              <a:rPr lang="en-US" dirty="0" smtClean="0"/>
              <a:t>If the project is phased, will it result in a usable unit of work?</a:t>
            </a:r>
          </a:p>
          <a:p>
            <a:r>
              <a:rPr lang="en-US" dirty="0" smtClean="0"/>
              <a:t>Will the project be planned, designed, and/or constructed to Local, State, and Federal standards?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-76200"/>
            <a:ext cx="5977971" cy="699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5" y="2629543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AIP Handbook</a:t>
            </a:r>
          </a:p>
          <a:p>
            <a:r>
              <a:rPr lang="en-US" dirty="0" smtClean="0"/>
              <a:t>FAA Order 5100.38D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4914" y="3039206"/>
            <a:ext cx="379086" cy="190501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1600201"/>
            <a:ext cx="7019925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look for when reviewing a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risk is involved with this project?</a:t>
            </a:r>
          </a:p>
          <a:p>
            <a:r>
              <a:rPr lang="en-US" dirty="0" smtClean="0"/>
              <a:t>What </a:t>
            </a:r>
            <a:r>
              <a:rPr lang="en-US" dirty="0"/>
              <a:t>kind of procurement measures will be necessary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the costs allowable and reasonable?</a:t>
            </a:r>
          </a:p>
          <a:p>
            <a:r>
              <a:rPr lang="en-US" dirty="0" smtClean="0"/>
              <a:t>Can the project be completed without unreasonable delay?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Reference: </a:t>
            </a:r>
            <a:r>
              <a:rPr lang="en-US" i="1" dirty="0" smtClean="0"/>
              <a:t>FAA AIP Project Evaluation Review and 	Development Analysis Checklist (PERADA) </a:t>
            </a:r>
          </a:p>
          <a:p>
            <a:pPr marL="0" indent="0">
              <a:buNone/>
            </a:pPr>
            <a:r>
              <a:rPr lang="en-US" i="1" u="sng" dirty="0"/>
              <a:t>https://www.faa.gov/documentLibrary/media/Form/faa-form-5100-109-PERADA-201610.pdf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Grant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Notify appropriate TAD staff ASAP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     (Written Format Preferred)</a:t>
            </a:r>
          </a:p>
          <a:p>
            <a:pPr lvl="1"/>
            <a:r>
              <a:rPr lang="en-US" sz="6400" dirty="0" smtClean="0"/>
              <a:t>Here are elements that TAD considers/requires for Emergency Requests, but not limited to:</a:t>
            </a:r>
          </a:p>
          <a:p>
            <a:pPr lvl="2"/>
            <a:r>
              <a:rPr lang="en-US" sz="6400" dirty="0" smtClean="0"/>
              <a:t>Is it an emergent situation that requires immediate action?</a:t>
            </a:r>
          </a:p>
          <a:p>
            <a:pPr lvl="3"/>
            <a:r>
              <a:rPr lang="en-US" sz="6400" dirty="0" smtClean="0"/>
              <a:t>Is this in the best interest of the safety of the flying public, in regards to immediate action?</a:t>
            </a:r>
          </a:p>
          <a:p>
            <a:pPr lvl="3"/>
            <a:r>
              <a:rPr lang="en-US" sz="6400" dirty="0" smtClean="0"/>
              <a:t>Can the concern be temporarily fixed or mitigated?</a:t>
            </a:r>
          </a:p>
          <a:p>
            <a:pPr lvl="3"/>
            <a:r>
              <a:rPr lang="en-US" sz="6400" dirty="0" smtClean="0"/>
              <a:t>Are there parts of the airfield that are temporarily inoperable? Should there be?</a:t>
            </a:r>
          </a:p>
          <a:p>
            <a:pPr lvl="2"/>
            <a:r>
              <a:rPr lang="en-US" sz="6400" dirty="0" smtClean="0"/>
              <a:t>When is emergency work intended to begin?</a:t>
            </a:r>
          </a:p>
          <a:p>
            <a:pPr lvl="2"/>
            <a:r>
              <a:rPr lang="en-US" sz="6400" dirty="0" smtClean="0"/>
              <a:t>Is it eligible for state reimbursement?</a:t>
            </a:r>
          </a:p>
          <a:p>
            <a:pPr lvl="3"/>
            <a:r>
              <a:rPr lang="en-US" sz="6400" dirty="0" smtClean="0"/>
              <a:t>Submit a formal and detailed emergency funding request into BlackCat</a:t>
            </a:r>
          </a:p>
          <a:p>
            <a:pPr lvl="3"/>
            <a:r>
              <a:rPr lang="en-US" sz="6400" dirty="0" smtClean="0"/>
              <a:t>Include: </a:t>
            </a:r>
          </a:p>
          <a:p>
            <a:pPr lvl="4"/>
            <a:r>
              <a:rPr lang="en-US" sz="6400" dirty="0" smtClean="0"/>
              <a:t>Project Request Letter</a:t>
            </a:r>
          </a:p>
          <a:p>
            <a:pPr lvl="4"/>
            <a:r>
              <a:rPr lang="en-US" sz="6400" dirty="0" smtClean="0"/>
              <a:t>Engineering Estimate and Schedule (if applicable)</a:t>
            </a:r>
          </a:p>
          <a:p>
            <a:pPr lvl="2"/>
            <a:r>
              <a:rPr lang="en-US" sz="6400" dirty="0" smtClean="0"/>
              <a:t>Please acknowledge when the sponsor incurs costs without grant; there is no guarantee the project will be eligible for reimbursement. However, required emergency projects are often reimbursable.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5" y="4343400"/>
            <a:ext cx="2293270" cy="13049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Effective Communication – a two way information sharing process which involves one party sending a message that is easily understood by the receiving party.*</a:t>
            </a:r>
          </a:p>
          <a:p>
            <a:pPr lvl="1"/>
            <a:r>
              <a:rPr lang="en-US" dirty="0" smtClean="0"/>
              <a:t>TAD Aero. </a:t>
            </a:r>
            <a:r>
              <a:rPr lang="en-US" dirty="0"/>
              <a:t>r</a:t>
            </a:r>
            <a:r>
              <a:rPr lang="en-US" dirty="0" smtClean="0"/>
              <a:t>eceiving party 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/>
              <a:t>Project Managers, Program Monitors, Planning, Upper Level Management, TAC Commissioners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– planned set of interrelated tasks to be executed over a fixed period and within certain cost and other limitations.*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Funding Request – formally asking for a grant of authority to incur monetary obligations and to pay for them.*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300" dirty="0" smtClean="0"/>
              <a:t>*Source </a:t>
            </a:r>
            <a:r>
              <a:rPr lang="en-US" sz="1300" dirty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300" dirty="0" smtClean="0">
                <a:sym typeface="Wingdings" panose="05000000000000000000" pitchFamily="2" charset="2"/>
                <a:hlinkClick r:id="rId3"/>
              </a:rPr>
              <a:t>http://www.businessdictionary.com</a:t>
            </a:r>
            <a:r>
              <a:rPr lang="en-US" sz="1300" dirty="0" smtClean="0">
                <a:sym typeface="Wingdings" panose="05000000000000000000" pitchFamily="2" charset="2"/>
              </a:rPr>
              <a:t> 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Effectively Communicating Your Project in a Funding Request</a:t>
            </a:r>
            <a:endParaRPr lang="en-US" sz="4800" b="1" dirty="0"/>
          </a:p>
        </p:txBody>
      </p:sp>
      <p:pic>
        <p:nvPicPr>
          <p:cNvPr id="2057" name="Picture 9" descr="C:\Users\jj07660\AppData\Local\Microsoft\Windows\INetCache\IE\ZANB6V8N\communicat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572000" cy="25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2608">
            <a:off x="3364402" y="4684403"/>
            <a:ext cx="2339355" cy="2339355"/>
          </a:xfrm>
          <a:prstGeom prst="rect">
            <a:avLst/>
          </a:prstGeom>
          <a:noFill/>
        </p:spPr>
      </p:pic>
      <p:pic>
        <p:nvPicPr>
          <p:cNvPr id="2062" name="Picture 14" descr="C:\Users\jj07660\AppData\Local\Microsoft\Windows\INetCache\IE\D9ZD8MNM\1280px-C_172_line_drawing_obliqu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5075462"/>
            <a:ext cx="1527635" cy="11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Emergency Airfield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(not limited to)</a:t>
            </a:r>
          </a:p>
          <a:p>
            <a:pPr lvl="1"/>
            <a:r>
              <a:rPr lang="en-US" dirty="0" smtClean="0"/>
              <a:t>Sinkhole Repair</a:t>
            </a:r>
          </a:p>
          <a:p>
            <a:pPr lvl="1"/>
            <a:r>
              <a:rPr lang="en-US" dirty="0" smtClean="0"/>
              <a:t>Pavement Repair (primary operating areas)</a:t>
            </a:r>
          </a:p>
          <a:p>
            <a:pPr lvl="1"/>
            <a:r>
              <a:rPr lang="en-US" dirty="0" smtClean="0"/>
              <a:t>Storm Damage Repair for Airport Facilities</a:t>
            </a:r>
          </a:p>
          <a:p>
            <a:pPr lvl="1"/>
            <a:r>
              <a:rPr lang="en-US" dirty="0" smtClean="0"/>
              <a:t>Lighting /Airfield Sign Repair</a:t>
            </a:r>
          </a:p>
          <a:p>
            <a:pPr lvl="1"/>
            <a:r>
              <a:rPr lang="en-US" dirty="0" smtClean="0"/>
              <a:t>Security Repair</a:t>
            </a:r>
          </a:p>
          <a:p>
            <a:pPr lvl="1"/>
            <a:r>
              <a:rPr lang="en-US" dirty="0" smtClean="0"/>
              <a:t>Utility/Storm Pipe Repair</a:t>
            </a:r>
          </a:p>
          <a:p>
            <a:r>
              <a:rPr lang="en-US" dirty="0" smtClean="0"/>
              <a:t>Preventable… (incorporate into ACIP):</a:t>
            </a:r>
          </a:p>
          <a:p>
            <a:pPr lvl="1"/>
            <a:r>
              <a:rPr lang="en-US" dirty="0" smtClean="0"/>
              <a:t>Obstructions</a:t>
            </a:r>
          </a:p>
          <a:p>
            <a:pPr lvl="1"/>
            <a:r>
              <a:rPr lang="en-US" dirty="0" smtClean="0"/>
              <a:t>Rubber Removal</a:t>
            </a:r>
          </a:p>
          <a:p>
            <a:pPr lvl="1"/>
            <a:r>
              <a:rPr lang="en-US" dirty="0" smtClean="0"/>
              <a:t>Land </a:t>
            </a:r>
          </a:p>
          <a:p>
            <a:pPr lvl="1"/>
            <a:r>
              <a:rPr lang="en-US" dirty="0" smtClean="0"/>
              <a:t>Drainage</a:t>
            </a:r>
          </a:p>
          <a:p>
            <a:pPr lvl="1"/>
            <a:r>
              <a:rPr lang="en-US" dirty="0" smtClean="0"/>
              <a:t>Pavement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6069"/>
            <a:ext cx="2870200" cy="144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43" y="4343400"/>
            <a:ext cx="559935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743200"/>
            <a:ext cx="1955800" cy="1466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Request for Emergency and Amendment Requests in </a:t>
            </a:r>
            <a:r>
              <a:rPr lang="en-US" dirty="0" err="1" smtClean="0"/>
              <a:t>BlackCat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Tab</a:t>
            </a:r>
          </a:p>
          <a:p>
            <a:pPr lvl="1"/>
            <a:r>
              <a:rPr lang="en-US" dirty="0" smtClean="0"/>
              <a:t>“Add New”</a:t>
            </a:r>
          </a:p>
          <a:p>
            <a:r>
              <a:rPr lang="en-US" dirty="0" smtClean="0"/>
              <a:t>Once project is added, you can add a funding request.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1"/>
            <a:ext cx="6705600" cy="3566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374016"/>
            <a:ext cx="1143000" cy="141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3838576"/>
            <a:ext cx="533400" cy="200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3938588"/>
            <a:ext cx="7620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www.tn.gov/tdot/aeronautics/planning.html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Calendar Year 2018: Key Dates and Request Deadlines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4921"/>
            <a:ext cx="4724400" cy="3481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228601"/>
            <a:ext cx="4028413" cy="584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5814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TAC Projects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5814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PSR Projects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99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27243"/>
            <a:ext cx="3657600" cy="2085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9448800" cy="4958465"/>
          </a:xfrm>
        </p:spPr>
        <p:txBody>
          <a:bodyPr/>
          <a:lstStyle/>
          <a:p>
            <a:r>
              <a:rPr lang="en-US" dirty="0" smtClean="0"/>
              <a:t>Visit our Website! </a:t>
            </a:r>
          </a:p>
          <a:p>
            <a:pPr lvl="1"/>
            <a:r>
              <a:rPr lang="en-US" dirty="0" smtClean="0"/>
              <a:t>Sample TAC Presentation</a:t>
            </a:r>
          </a:p>
          <a:p>
            <a:pPr lvl="1"/>
            <a:r>
              <a:rPr lang="en-US" dirty="0" smtClean="0"/>
              <a:t>TDOT Aero Sample Project Request Letter</a:t>
            </a:r>
          </a:p>
          <a:p>
            <a:pPr lvl="1"/>
            <a:r>
              <a:rPr lang="en-US" dirty="0" smtClean="0"/>
              <a:t>Proposed hangar request form</a:t>
            </a:r>
          </a:p>
          <a:p>
            <a:pPr lvl="1"/>
            <a:r>
              <a:rPr lang="en-US" dirty="0" smtClean="0"/>
              <a:t>Detailed project schedule</a:t>
            </a:r>
          </a:p>
          <a:p>
            <a:pPr lvl="1"/>
            <a:r>
              <a:rPr lang="en-US" dirty="0" smtClean="0"/>
              <a:t>TAC Policies </a:t>
            </a:r>
          </a:p>
          <a:p>
            <a:pPr lvl="1"/>
            <a:r>
              <a:rPr lang="en-US" dirty="0" err="1" smtClean="0"/>
              <a:t>BlackCat</a:t>
            </a:r>
            <a:r>
              <a:rPr lang="en-US" dirty="0" smtClean="0"/>
              <a:t> Grant Management System Login Request Form</a:t>
            </a:r>
          </a:p>
          <a:p>
            <a:pPr lvl="1"/>
            <a:r>
              <a:rPr lang="en-US" dirty="0" smtClean="0"/>
              <a:t>Airport Management Guide</a:t>
            </a:r>
          </a:p>
          <a:p>
            <a:pPr lvl="1"/>
            <a:r>
              <a:rPr lang="en-US" dirty="0" smtClean="0"/>
              <a:t>Funding Request Deadlines</a:t>
            </a:r>
          </a:p>
          <a:p>
            <a:pPr marL="5715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pic>
        <p:nvPicPr>
          <p:cNvPr id="2050" name="Picture 2" descr="C:\Adam\Adam Guy_Professional Photo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1696" y="1380515"/>
            <a:ext cx="2428189" cy="18211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52400" y="4572002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sz="2400" i="1" u="sng" dirty="0">
                <a:sym typeface="Wingdings" panose="05000000000000000000" pitchFamily="2" charset="2"/>
              </a:rPr>
              <a:t>https://www.tn.gov/tdot/aeronautics.html</a:t>
            </a:r>
            <a:endParaRPr lang="en-US" sz="2400" i="1" u="sng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Funding Request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Proposed project is on the…</a:t>
            </a:r>
          </a:p>
          <a:p>
            <a:pPr lvl="1"/>
            <a:r>
              <a:rPr lang="en-US" dirty="0" smtClean="0"/>
              <a:t>Airport Capital Improvement Plan (ACIP)</a:t>
            </a:r>
          </a:p>
          <a:p>
            <a:pPr lvl="1"/>
            <a:r>
              <a:rPr lang="en-US" dirty="0" smtClean="0"/>
              <a:t>Airport Layout Plan (ALP)</a:t>
            </a:r>
          </a:p>
          <a:p>
            <a:r>
              <a:rPr lang="en-US" dirty="0" smtClean="0"/>
              <a:t>In line with the state’s priority ranking </a:t>
            </a:r>
            <a:endParaRPr lang="en-US" dirty="0"/>
          </a:p>
          <a:p>
            <a:r>
              <a:rPr lang="en-US" dirty="0" smtClean="0"/>
              <a:t>Local Share Commitment </a:t>
            </a:r>
          </a:p>
          <a:p>
            <a:r>
              <a:rPr lang="en-US" dirty="0" smtClean="0"/>
              <a:t>Detailed project funding request letter</a:t>
            </a:r>
          </a:p>
          <a:p>
            <a:r>
              <a:rPr lang="en-US" dirty="0" smtClean="0"/>
              <a:t>Estimate of Engineering and/or Construction</a:t>
            </a:r>
          </a:p>
          <a:p>
            <a:r>
              <a:rPr lang="en-US" dirty="0"/>
              <a:t>Project Sketch (if applicable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Project Schedule</a:t>
            </a:r>
          </a:p>
          <a:p>
            <a:r>
              <a:rPr lang="en-US" dirty="0" smtClean="0"/>
              <a:t>For Federal funding requests, TAD will assist sponsor in determining if the proposed project is eligible, abiding by policies and procedures of the FAA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6841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State Priority Ranking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Safety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Security 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Pavement Preservation/Maintenance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Preservation of Infrastructure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Compliance with current FAA Standards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Planning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Increase Capacity/Modernization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Equipment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Landside Improvements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Revenue Producing</a:t>
            </a:r>
          </a:p>
          <a:p>
            <a:endParaRPr lang="en-US" dirty="0"/>
          </a:p>
        </p:txBody>
      </p:sp>
      <p:pic>
        <p:nvPicPr>
          <p:cNvPr id="1027" name="Picture 3" descr="C:\Users\jj07660\AppData\Local\Microsoft\Windows\INetCache\IE\D9ZD8MNM\742px-Airport_symbol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0621"/>
            <a:ext cx="3962400" cy="320409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95400" y="1066800"/>
            <a:ext cx="7010400" cy="5181600"/>
            <a:chOff x="1295400" y="1066800"/>
            <a:chExt cx="7010400" cy="5181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066800"/>
              <a:ext cx="7010400" cy="51800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91000" y="3733004"/>
              <a:ext cx="457200" cy="2515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Converting Proposed Project From ACIP in BlackCat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1447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1219200"/>
            <a:ext cx="1219200" cy="38100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7600" y="3656805"/>
            <a:ext cx="609600" cy="229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1066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6764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1066800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7" idx="3"/>
          </p:cNvCxnSpPr>
          <p:nvPr/>
        </p:nvCxnSpPr>
        <p:spPr>
          <a:xfrm flipV="1">
            <a:off x="5791200" y="1196882"/>
            <a:ext cx="2189396" cy="12415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2447926"/>
            <a:ext cx="3429000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BlackCat Grants Airport Sponsor User’s Guide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555 L 0.3 0.00555 C 0.42673 0.00555 0.58333 0.09259 0.58333 0.16388 L 0.58333 0.32222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58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0.30416 -0.00023 C 0.44045 -0.00023 0.60833 0.08218 0.60833 0.14954 L 0.60833 0.29977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2" grpId="0"/>
      <p:bldP spid="12" grpId="1"/>
      <p:bldP spid="15" grpId="0"/>
      <p:bldP spid="15" grpId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066801"/>
            <a:ext cx="8220013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91200" y="4267200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Proposed Project Information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7400" y="5562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16002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115312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1352551"/>
            <a:ext cx="1219200" cy="38100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71700" y="213806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01667 2.77556E-17 C 0.02431 2.77556E-17 0.03334 0.15741 0.03334 0.2875 L 0.03334 0.57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87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0.03125 -0.00023 C -0.04531 -0.00023 -0.0625 0.1338 -0.0625 0.24329 L -0.0625 0.48796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5087"/>
            <a:ext cx="6629400" cy="584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157289" y="4712935"/>
            <a:ext cx="428625" cy="106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2" y="3540885"/>
            <a:ext cx="428625" cy="125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Proposed Project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066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Detailed Project Description/Justification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ACIP</a:t>
            </a:r>
          </a:p>
          <a:p>
            <a:pPr algn="ctr"/>
            <a:r>
              <a:rPr lang="en-US" sz="1400" b="1" dirty="0" smtClean="0"/>
              <a:t>FAA Order 5100.39A, Appendices 5 &amp; 6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305800" cy="16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eft Brace 15"/>
          <p:cNvSpPr/>
          <p:nvPr/>
        </p:nvSpPr>
        <p:spPr>
          <a:xfrm>
            <a:off x="2667000" y="3733396"/>
            <a:ext cx="228600" cy="762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48006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AIP Handbook FAA Order 5100.38D</a:t>
            </a:r>
            <a:endParaRPr lang="en-US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57400" y="5181600"/>
            <a:ext cx="8382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3276602"/>
            <a:ext cx="6019800" cy="45550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i="1" u="sng" dirty="0" smtClean="0"/>
              <a:t>Please reference (if applicable):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PCI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PCI value &amp; Pavement Section ID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Inspection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State and/or FAA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ALP or Master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IFRs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Environmental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RSA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Obstruction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Runway Justification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Wildlife Management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Noise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Other relevant technical guidance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5450" y="1638300"/>
            <a:ext cx="104775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1790701"/>
            <a:ext cx="1371600" cy="20955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27120" y="1847851"/>
            <a:ext cx="48006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1653541"/>
            <a:ext cx="685800" cy="1447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52700" y="2019300"/>
            <a:ext cx="216408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94003" y="2344652"/>
            <a:ext cx="36195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8200" y="2133600"/>
            <a:ext cx="9144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22" grpId="0"/>
      <p:bldP spid="18" grpId="0"/>
      <p:bldP spid="4" grpId="0" animBg="1"/>
      <p:bldP spid="17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Funding Request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72500" cy="421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-228600" y="3124200"/>
            <a:ext cx="8382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81200" y="44196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4533900"/>
            <a:ext cx="8382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57400" y="4724400"/>
            <a:ext cx="647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Effectively Communicating Your Project in a Funding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95376"/>
            <a:ext cx="8277225" cy="5170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 Request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220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or Amendment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2362200"/>
            <a:ext cx="838200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19603" y="4800600"/>
            <a:ext cx="1233487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3088" y="4362273"/>
            <a:ext cx="288131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do we expect the grant to be closed? (Typically 3 months after work is complete is complete)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62000" y="1143001"/>
            <a:ext cx="76200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" y="5715000"/>
            <a:ext cx="8572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0" y="5105400"/>
            <a:ext cx="838200" cy="83820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648200" y="5716437"/>
            <a:ext cx="1004890" cy="227163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8800" y="5562602"/>
            <a:ext cx="2895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schedule and project sketch (if applicable)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143000"/>
            <a:ext cx="3276600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 Request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3051"/>
            <a:ext cx="84963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1600201"/>
            <a:ext cx="76200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4362450" y="3048000"/>
            <a:ext cx="228600" cy="914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2990673"/>
            <a:ext cx="2286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Input dollar amounts into the text boxes, the percentages will auto populate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3" y="2514600"/>
            <a:ext cx="21145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Capital or Planning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2819400"/>
            <a:ext cx="1143002" cy="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" y="4829177"/>
            <a:ext cx="83820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-152400" y="4191000"/>
            <a:ext cx="838200" cy="838200"/>
          </a:xfrm>
          <a:prstGeom prst="straightConnector1">
            <a:avLst/>
          </a:prstGeom>
          <a:ln w="38100">
            <a:solidFill>
              <a:srgbClr val="FF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1624012"/>
            <a:ext cx="3505200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Effectively Communicating Your Project in a Funding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1197</Words>
  <Application>Microsoft Office PowerPoint</Application>
  <PresentationFormat>On-screen Show (4:3)</PresentationFormat>
  <Paragraphs>257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 B</vt:lpstr>
      <vt:lpstr>Effectively Communicating Your Project in a Funding Request</vt:lpstr>
      <vt:lpstr>Definitions</vt:lpstr>
      <vt:lpstr>TAD Funding Request Requirements</vt:lpstr>
      <vt:lpstr>Converting Proposed Project From ACIP in BlackCat</vt:lpstr>
      <vt:lpstr>Editing Proposed Project Information</vt:lpstr>
      <vt:lpstr>Editing Proposed Project Information</vt:lpstr>
      <vt:lpstr>Project Funding Request</vt:lpstr>
      <vt:lpstr>Project Funding Request</vt:lpstr>
      <vt:lpstr>Project Funding Request</vt:lpstr>
      <vt:lpstr>Project Funding Request</vt:lpstr>
      <vt:lpstr>Project Funding Request</vt:lpstr>
      <vt:lpstr>Project Request Letter Requirements</vt:lpstr>
      <vt:lpstr>PowerPoint Presentation</vt:lpstr>
      <vt:lpstr>Engineering Estimate</vt:lpstr>
      <vt:lpstr>Project Schedule</vt:lpstr>
      <vt:lpstr>Project Sketch</vt:lpstr>
      <vt:lpstr>What do we look for when reviewing a Project?</vt:lpstr>
      <vt:lpstr>What do we look for when reviewing a Project?</vt:lpstr>
      <vt:lpstr>Emergency Grant Requests</vt:lpstr>
      <vt:lpstr>Example Emergency Airfield Projects</vt:lpstr>
      <vt:lpstr>Funding Request for Emergency and Amendment Requests in BlackCat</vt:lpstr>
      <vt:lpstr>Resources</vt:lpstr>
      <vt:lpstr>Resources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TDOT</cp:lastModifiedBy>
  <cp:revision>140</cp:revision>
  <dcterms:created xsi:type="dcterms:W3CDTF">2015-04-20T20:04:50Z</dcterms:created>
  <dcterms:modified xsi:type="dcterms:W3CDTF">2018-04-19T15:31:49Z</dcterms:modified>
</cp:coreProperties>
</file>